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32"/>
  </p:notesMasterIdLst>
  <p:sldIdLst>
    <p:sldId id="256" r:id="rId5"/>
    <p:sldId id="298" r:id="rId6"/>
    <p:sldId id="299" r:id="rId7"/>
    <p:sldId id="274" r:id="rId8"/>
    <p:sldId id="292" r:id="rId9"/>
    <p:sldId id="284" r:id="rId10"/>
    <p:sldId id="303" r:id="rId11"/>
    <p:sldId id="296" r:id="rId12"/>
    <p:sldId id="281" r:id="rId13"/>
    <p:sldId id="280" r:id="rId14"/>
    <p:sldId id="285" r:id="rId15"/>
    <p:sldId id="308" r:id="rId16"/>
    <p:sldId id="311" r:id="rId17"/>
    <p:sldId id="312" r:id="rId18"/>
    <p:sldId id="316" r:id="rId19"/>
    <p:sldId id="310" r:id="rId20"/>
    <p:sldId id="317" r:id="rId21"/>
    <p:sldId id="313" r:id="rId22"/>
    <p:sldId id="314" r:id="rId23"/>
    <p:sldId id="318" r:id="rId24"/>
    <p:sldId id="305" r:id="rId25"/>
    <p:sldId id="306" r:id="rId26"/>
    <p:sldId id="307" r:id="rId27"/>
    <p:sldId id="319" r:id="rId28"/>
    <p:sldId id="315" r:id="rId29"/>
    <p:sldId id="321" r:id="rId30"/>
    <p:sldId id="300" r:id="rId31"/>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A9DAC"/>
    <a:srgbClr val="958CB2"/>
    <a:srgbClr val="6DA463"/>
    <a:srgbClr val="D6A700"/>
    <a:srgbClr val="16818D"/>
    <a:srgbClr val="598752"/>
    <a:srgbClr val="A65C45"/>
    <a:srgbClr val="CC7054"/>
    <a:srgbClr val="FFFFFF"/>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8E9D5-81F7-363F-79D5-84DB0B09004F}" v="24" dt="2020-12-04T12:24:36.2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66784" autoAdjust="0"/>
  </p:normalViewPr>
  <p:slideViewPr>
    <p:cSldViewPr showGuides="1">
      <p:cViewPr varScale="1">
        <p:scale>
          <a:sx n="76" d="100"/>
          <a:sy n="76" d="100"/>
        </p:scale>
        <p:origin x="2556" y="96"/>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Unsworth" userId="f15bdba6-d799-4d84-8a20-212f8f02fc83" providerId="ADAL" clId="{BA8C2C8A-0B0E-4DF5-97A5-7CD6D1848B37}"/>
    <pc:docChg chg="undo custSel addSld delSld modSld sldOrd">
      <pc:chgData name="Sarah Unsworth" userId="f15bdba6-d799-4d84-8a20-212f8f02fc83" providerId="ADAL" clId="{BA8C2C8A-0B0E-4DF5-97A5-7CD6D1848B37}" dt="2020-11-19T12:05:27.020" v="1621" actId="20577"/>
      <pc:docMkLst>
        <pc:docMk/>
      </pc:docMkLst>
      <pc:sldChg chg="modSp">
        <pc:chgData name="Sarah Unsworth" userId="f15bdba6-d799-4d84-8a20-212f8f02fc83" providerId="ADAL" clId="{BA8C2C8A-0B0E-4DF5-97A5-7CD6D1848B37}" dt="2020-11-19T11:27:05.106" v="1134" actId="20577"/>
        <pc:sldMkLst>
          <pc:docMk/>
          <pc:sldMk cId="0" sldId="256"/>
        </pc:sldMkLst>
        <pc:spChg chg="mod">
          <ac:chgData name="Sarah Unsworth" userId="f15bdba6-d799-4d84-8a20-212f8f02fc83" providerId="ADAL" clId="{BA8C2C8A-0B0E-4DF5-97A5-7CD6D1848B37}" dt="2020-11-19T11:26:18.008" v="1116" actId="20577"/>
          <ac:spMkLst>
            <pc:docMk/>
            <pc:sldMk cId="0" sldId="256"/>
            <ac:spMk id="13313" creationId="{00000000-0000-0000-0000-000000000000}"/>
          </ac:spMkLst>
        </pc:spChg>
        <pc:spChg chg="mod">
          <ac:chgData name="Sarah Unsworth" userId="f15bdba6-d799-4d84-8a20-212f8f02fc83" providerId="ADAL" clId="{BA8C2C8A-0B0E-4DF5-97A5-7CD6D1848B37}" dt="2020-11-19T11:27:05.106" v="1134" actId="20577"/>
          <ac:spMkLst>
            <pc:docMk/>
            <pc:sldMk cId="0" sldId="256"/>
            <ac:spMk id="13315" creationId="{00000000-0000-0000-0000-000000000000}"/>
          </ac:spMkLst>
        </pc:spChg>
      </pc:sldChg>
      <pc:sldChg chg="modSp">
        <pc:chgData name="Sarah Unsworth" userId="f15bdba6-d799-4d84-8a20-212f8f02fc83" providerId="ADAL" clId="{BA8C2C8A-0B0E-4DF5-97A5-7CD6D1848B37}" dt="2020-11-19T11:33:08.348" v="1135" actId="1076"/>
        <pc:sldMkLst>
          <pc:docMk/>
          <pc:sldMk cId="577352336" sldId="274"/>
        </pc:sldMkLst>
        <pc:spChg chg="mod">
          <ac:chgData name="Sarah Unsworth" userId="f15bdba6-d799-4d84-8a20-212f8f02fc83" providerId="ADAL" clId="{BA8C2C8A-0B0E-4DF5-97A5-7CD6D1848B37}" dt="2020-11-19T11:33:08.348" v="1135" actId="1076"/>
          <ac:spMkLst>
            <pc:docMk/>
            <pc:sldMk cId="577352336" sldId="274"/>
            <ac:spMk id="2" creationId="{00000000-0000-0000-0000-000000000000}"/>
          </ac:spMkLst>
        </pc:spChg>
      </pc:sldChg>
      <pc:sldChg chg="delSp modSp">
        <pc:chgData name="Sarah Unsworth" userId="f15bdba6-d799-4d84-8a20-212f8f02fc83" providerId="ADAL" clId="{BA8C2C8A-0B0E-4DF5-97A5-7CD6D1848B37}" dt="2020-11-19T12:05:27.020" v="1621" actId="20577"/>
        <pc:sldMkLst>
          <pc:docMk/>
          <pc:sldMk cId="1536089068" sldId="281"/>
        </pc:sldMkLst>
        <pc:spChg chg="mod">
          <ac:chgData name="Sarah Unsworth" userId="f15bdba6-d799-4d84-8a20-212f8f02fc83" providerId="ADAL" clId="{BA8C2C8A-0B0E-4DF5-97A5-7CD6D1848B37}" dt="2020-11-19T11:58:25.474" v="1430" actId="20577"/>
          <ac:spMkLst>
            <pc:docMk/>
            <pc:sldMk cId="1536089068" sldId="281"/>
            <ac:spMk id="2" creationId="{00000000-0000-0000-0000-000000000000}"/>
          </ac:spMkLst>
        </pc:spChg>
        <pc:spChg chg="mod">
          <ac:chgData name="Sarah Unsworth" userId="f15bdba6-d799-4d84-8a20-212f8f02fc83" providerId="ADAL" clId="{BA8C2C8A-0B0E-4DF5-97A5-7CD6D1848B37}" dt="2020-11-19T12:05:27.020" v="1621" actId="20577"/>
          <ac:spMkLst>
            <pc:docMk/>
            <pc:sldMk cId="1536089068" sldId="281"/>
            <ac:spMk id="3" creationId="{00000000-0000-0000-0000-000000000000}"/>
          </ac:spMkLst>
        </pc:spChg>
        <pc:spChg chg="del mod">
          <ac:chgData name="Sarah Unsworth" userId="f15bdba6-d799-4d84-8a20-212f8f02fc83" providerId="ADAL" clId="{BA8C2C8A-0B0E-4DF5-97A5-7CD6D1848B37}" dt="2020-11-19T11:58:10.779" v="1411" actId="478"/>
          <ac:spMkLst>
            <pc:docMk/>
            <pc:sldMk cId="1536089068" sldId="281"/>
            <ac:spMk id="4" creationId="{00000000-0000-0000-0000-000000000000}"/>
          </ac:spMkLst>
        </pc:spChg>
      </pc:sldChg>
      <pc:sldChg chg="modSp">
        <pc:chgData name="Sarah Unsworth" userId="f15bdba6-d799-4d84-8a20-212f8f02fc83" providerId="ADAL" clId="{BA8C2C8A-0B0E-4DF5-97A5-7CD6D1848B37}" dt="2020-11-19T11:59:59.685" v="1554" actId="1076"/>
        <pc:sldMkLst>
          <pc:docMk/>
          <pc:sldMk cId="4108476092" sldId="284"/>
        </pc:sldMkLst>
        <pc:spChg chg="mod">
          <ac:chgData name="Sarah Unsworth" userId="f15bdba6-d799-4d84-8a20-212f8f02fc83" providerId="ADAL" clId="{BA8C2C8A-0B0E-4DF5-97A5-7CD6D1848B37}" dt="2020-11-19T11:59:59.685" v="1554" actId="1076"/>
          <ac:spMkLst>
            <pc:docMk/>
            <pc:sldMk cId="4108476092" sldId="284"/>
            <ac:spMk id="2" creationId="{00000000-0000-0000-0000-000000000000}"/>
          </ac:spMkLst>
        </pc:spChg>
      </pc:sldChg>
      <pc:sldChg chg="modSp">
        <pc:chgData name="Sarah Unsworth" userId="f15bdba6-d799-4d84-8a20-212f8f02fc83" providerId="ADAL" clId="{BA8C2C8A-0B0E-4DF5-97A5-7CD6D1848B37}" dt="2020-11-19T11:59:52.702" v="1553" actId="113"/>
        <pc:sldMkLst>
          <pc:docMk/>
          <pc:sldMk cId="1085624314" sldId="292"/>
        </pc:sldMkLst>
        <pc:spChg chg="mod">
          <ac:chgData name="Sarah Unsworth" userId="f15bdba6-d799-4d84-8a20-212f8f02fc83" providerId="ADAL" clId="{BA8C2C8A-0B0E-4DF5-97A5-7CD6D1848B37}" dt="2020-11-19T11:59:52.702" v="1553" actId="113"/>
          <ac:spMkLst>
            <pc:docMk/>
            <pc:sldMk cId="1085624314" sldId="292"/>
            <ac:spMk id="8" creationId="{00000000-0000-0000-0000-000000000000}"/>
          </ac:spMkLst>
        </pc:spChg>
        <pc:picChg chg="mod">
          <ac:chgData name="Sarah Unsworth" userId="f15bdba6-d799-4d84-8a20-212f8f02fc83" providerId="ADAL" clId="{BA8C2C8A-0B0E-4DF5-97A5-7CD6D1848B37}" dt="2020-11-19T11:50:39.179" v="1140" actId="1076"/>
          <ac:picMkLst>
            <pc:docMk/>
            <pc:sldMk cId="1085624314" sldId="292"/>
            <ac:picMk id="7" creationId="{00000000-0000-0000-0000-000000000000}"/>
          </ac:picMkLst>
        </pc:picChg>
      </pc:sldChg>
      <pc:sldChg chg="modSp">
        <pc:chgData name="Sarah Unsworth" userId="f15bdba6-d799-4d84-8a20-212f8f02fc83" providerId="ADAL" clId="{BA8C2C8A-0B0E-4DF5-97A5-7CD6D1848B37}" dt="2020-11-19T12:01:42.484" v="1558" actId="1038"/>
        <pc:sldMkLst>
          <pc:docMk/>
          <pc:sldMk cId="3029703557" sldId="310"/>
        </pc:sldMkLst>
        <pc:spChg chg="mod">
          <ac:chgData name="Sarah Unsworth" userId="f15bdba6-d799-4d84-8a20-212f8f02fc83" providerId="ADAL" clId="{BA8C2C8A-0B0E-4DF5-97A5-7CD6D1848B37}" dt="2020-11-19T12:01:42.484" v="1558" actId="1038"/>
          <ac:spMkLst>
            <pc:docMk/>
            <pc:sldMk cId="3029703557" sldId="310"/>
            <ac:spMk id="2" creationId="{00000000-0000-0000-0000-000000000000}"/>
          </ac:spMkLst>
        </pc:spChg>
      </pc:sldChg>
      <pc:sldChg chg="modSp add ord">
        <pc:chgData name="Sarah Unsworth" userId="f15bdba6-d799-4d84-8a20-212f8f02fc83" providerId="ADAL" clId="{BA8C2C8A-0B0E-4DF5-97A5-7CD6D1848B37}" dt="2020-11-19T11:25:47.245" v="1088" actId="1076"/>
        <pc:sldMkLst>
          <pc:docMk/>
          <pc:sldMk cId="1252496505" sldId="321"/>
        </pc:sldMkLst>
        <pc:spChg chg="mod">
          <ac:chgData name="Sarah Unsworth" userId="f15bdba6-d799-4d84-8a20-212f8f02fc83" providerId="ADAL" clId="{BA8C2C8A-0B0E-4DF5-97A5-7CD6D1848B37}" dt="2020-11-19T10:50:01.558" v="29" actId="20577"/>
          <ac:spMkLst>
            <pc:docMk/>
            <pc:sldMk cId="1252496505" sldId="321"/>
            <ac:spMk id="2" creationId="{00000000-0000-0000-0000-000000000000}"/>
          </ac:spMkLst>
        </pc:spChg>
        <pc:spChg chg="mod">
          <ac:chgData name="Sarah Unsworth" userId="f15bdba6-d799-4d84-8a20-212f8f02fc83" providerId="ADAL" clId="{BA8C2C8A-0B0E-4DF5-97A5-7CD6D1848B37}" dt="2020-11-19T11:25:47.245" v="1088" actId="1076"/>
          <ac:spMkLst>
            <pc:docMk/>
            <pc:sldMk cId="1252496505" sldId="321"/>
            <ac:spMk id="3" creationId="{00000000-0000-0000-0000-000000000000}"/>
          </ac:spMkLst>
        </pc:spChg>
      </pc:sldChg>
      <pc:sldMasterChg chg="delSldLayout">
        <pc:chgData name="Sarah Unsworth" userId="f15bdba6-d799-4d84-8a20-212f8f02fc83" providerId="ADAL" clId="{BA8C2C8A-0B0E-4DF5-97A5-7CD6D1848B37}" dt="2020-11-19T11:58:41.956" v="1434" actId="2696"/>
        <pc:sldMasterMkLst>
          <pc:docMk/>
          <pc:sldMasterMk cId="0" sldId="2147483719"/>
        </pc:sldMasterMkLst>
      </pc:sldMasterChg>
    </pc:docChg>
  </pc:docChgLst>
  <pc:docChgLst>
    <pc:chgData name="Sarah Unsworth" userId="S::sarah.unsworth@uwe.ac.uk::f15bdba6-d799-4d84-8a20-212f8f02fc83" providerId="AD" clId="Web-{11B8E9D5-81F7-363F-79D5-84DB0B09004F}"/>
    <pc:docChg chg="modSld">
      <pc:chgData name="Sarah Unsworth" userId="S::sarah.unsworth@uwe.ac.uk::f15bdba6-d799-4d84-8a20-212f8f02fc83" providerId="AD" clId="Web-{11B8E9D5-81F7-363F-79D5-84DB0B09004F}" dt="2020-12-04T12:24:35.296" v="22" actId="20577"/>
      <pc:docMkLst>
        <pc:docMk/>
      </pc:docMkLst>
      <pc:sldChg chg="modSp">
        <pc:chgData name="Sarah Unsworth" userId="S::sarah.unsworth@uwe.ac.uk::f15bdba6-d799-4d84-8a20-212f8f02fc83" providerId="AD" clId="Web-{11B8E9D5-81F7-363F-79D5-84DB0B09004F}" dt="2020-12-04T12:24:35.296" v="21" actId="20577"/>
        <pc:sldMkLst>
          <pc:docMk/>
          <pc:sldMk cId="2158840457" sldId="306"/>
        </pc:sldMkLst>
        <pc:spChg chg="mod">
          <ac:chgData name="Sarah Unsworth" userId="S::sarah.unsworth@uwe.ac.uk::f15bdba6-d799-4d84-8a20-212f8f02fc83" providerId="AD" clId="Web-{11B8E9D5-81F7-363F-79D5-84DB0B09004F}" dt="2020-12-04T12:24:35.296" v="21" actId="20577"/>
          <ac:spMkLst>
            <pc:docMk/>
            <pc:sldMk cId="2158840457" sldId="306"/>
            <ac:spMk id="3" creationId="{00000000-0000-0000-0000-000000000000}"/>
          </ac:spMkLst>
        </pc:spChg>
      </pc:sldChg>
    </pc:docChg>
  </pc:docChgLst>
  <pc:docChgLst>
    <pc:chgData name="Sarah Unsworth" userId="f15bdba6-d799-4d84-8a20-212f8f02fc83" providerId="ADAL" clId="{3FE1FCA3-597B-49EC-AB65-263D25356413}"/>
    <pc:docChg chg="custSel delSld modSld modMainMaster">
      <pc:chgData name="Sarah Unsworth" userId="f15bdba6-d799-4d84-8a20-212f8f02fc83" providerId="ADAL" clId="{3FE1FCA3-597B-49EC-AB65-263D25356413}" dt="2020-12-04T14:12:54.213" v="6182" actId="20577"/>
      <pc:docMkLst>
        <pc:docMk/>
      </pc:docMkLst>
      <pc:sldChg chg="modSp modTransition modNotesTx">
        <pc:chgData name="Sarah Unsworth" userId="f15bdba6-d799-4d84-8a20-212f8f02fc83" providerId="ADAL" clId="{3FE1FCA3-597B-49EC-AB65-263D25356413}" dt="2020-12-04T13:07:24.314" v="6056"/>
        <pc:sldMkLst>
          <pc:docMk/>
          <pc:sldMk cId="0" sldId="256"/>
        </pc:sldMkLst>
        <pc:spChg chg="mod">
          <ac:chgData name="Sarah Unsworth" userId="f15bdba6-d799-4d84-8a20-212f8f02fc83" providerId="ADAL" clId="{3FE1FCA3-597B-49EC-AB65-263D25356413}" dt="2020-12-04T12:29:39.912" v="21" actId="14100"/>
          <ac:spMkLst>
            <pc:docMk/>
            <pc:sldMk cId="0" sldId="256"/>
            <ac:spMk id="13315" creationId="{00000000-0000-0000-0000-000000000000}"/>
          </ac:spMkLst>
        </pc:spChg>
      </pc:sldChg>
      <pc:sldChg chg="modTransition">
        <pc:chgData name="Sarah Unsworth" userId="f15bdba6-d799-4d84-8a20-212f8f02fc83" providerId="ADAL" clId="{3FE1FCA3-597B-49EC-AB65-263D25356413}" dt="2020-12-04T13:07:24.314" v="6056"/>
        <pc:sldMkLst>
          <pc:docMk/>
          <pc:sldMk cId="577352336" sldId="274"/>
        </pc:sldMkLst>
      </pc:sldChg>
      <pc:sldChg chg="modTransition modNotesTx">
        <pc:chgData name="Sarah Unsworth" userId="f15bdba6-d799-4d84-8a20-212f8f02fc83" providerId="ADAL" clId="{3FE1FCA3-597B-49EC-AB65-263D25356413}" dt="2020-12-04T13:07:24.314" v="6056"/>
        <pc:sldMkLst>
          <pc:docMk/>
          <pc:sldMk cId="3188024889" sldId="280"/>
        </pc:sldMkLst>
      </pc:sldChg>
      <pc:sldChg chg="modTransition modNotesTx">
        <pc:chgData name="Sarah Unsworth" userId="f15bdba6-d799-4d84-8a20-212f8f02fc83" providerId="ADAL" clId="{3FE1FCA3-597B-49EC-AB65-263D25356413}" dt="2020-12-04T14:12:05.329" v="6176" actId="20577"/>
        <pc:sldMkLst>
          <pc:docMk/>
          <pc:sldMk cId="1536089068" sldId="281"/>
        </pc:sldMkLst>
      </pc:sldChg>
      <pc:sldChg chg="modTransition modNotesTx">
        <pc:chgData name="Sarah Unsworth" userId="f15bdba6-d799-4d84-8a20-212f8f02fc83" providerId="ADAL" clId="{3FE1FCA3-597B-49EC-AB65-263D25356413}" dt="2020-12-04T14:11:24.367" v="6059" actId="20577"/>
        <pc:sldMkLst>
          <pc:docMk/>
          <pc:sldMk cId="4108476092" sldId="284"/>
        </pc:sldMkLst>
      </pc:sldChg>
      <pc:sldChg chg="modTransition modNotesTx">
        <pc:chgData name="Sarah Unsworth" userId="f15bdba6-d799-4d84-8a20-212f8f02fc83" providerId="ADAL" clId="{3FE1FCA3-597B-49EC-AB65-263D25356413}" dt="2020-12-04T13:07:24.314" v="6056"/>
        <pc:sldMkLst>
          <pc:docMk/>
          <pc:sldMk cId="2926256416" sldId="285"/>
        </pc:sldMkLst>
      </pc:sldChg>
      <pc:sldChg chg="modTransition">
        <pc:chgData name="Sarah Unsworth" userId="f15bdba6-d799-4d84-8a20-212f8f02fc83" providerId="ADAL" clId="{3FE1FCA3-597B-49EC-AB65-263D25356413}" dt="2020-12-04T13:07:24.314" v="6056"/>
        <pc:sldMkLst>
          <pc:docMk/>
          <pc:sldMk cId="1085624314" sldId="292"/>
        </pc:sldMkLst>
      </pc:sldChg>
      <pc:sldChg chg="modTransition modNotesTx">
        <pc:chgData name="Sarah Unsworth" userId="f15bdba6-d799-4d84-8a20-212f8f02fc83" providerId="ADAL" clId="{3FE1FCA3-597B-49EC-AB65-263D25356413}" dt="2020-12-04T13:07:24.314" v="6056"/>
        <pc:sldMkLst>
          <pc:docMk/>
          <pc:sldMk cId="647637969" sldId="296"/>
        </pc:sldMkLst>
      </pc:sldChg>
      <pc:sldChg chg="modTransition modNotesTx">
        <pc:chgData name="Sarah Unsworth" userId="f15bdba6-d799-4d84-8a20-212f8f02fc83" providerId="ADAL" clId="{3FE1FCA3-597B-49EC-AB65-263D25356413}" dt="2020-12-04T14:11:09.559" v="6058" actId="20577"/>
        <pc:sldMkLst>
          <pc:docMk/>
          <pc:sldMk cId="440333660" sldId="298"/>
        </pc:sldMkLst>
      </pc:sldChg>
      <pc:sldChg chg="modTransition modNotesTx">
        <pc:chgData name="Sarah Unsworth" userId="f15bdba6-d799-4d84-8a20-212f8f02fc83" providerId="ADAL" clId="{3FE1FCA3-597B-49EC-AB65-263D25356413}" dt="2020-12-04T13:07:24.314" v="6056"/>
        <pc:sldMkLst>
          <pc:docMk/>
          <pc:sldMk cId="518970301" sldId="299"/>
        </pc:sldMkLst>
      </pc:sldChg>
      <pc:sldChg chg="modSp modTransition modNotesTx">
        <pc:chgData name="Sarah Unsworth" userId="f15bdba6-d799-4d84-8a20-212f8f02fc83" providerId="ADAL" clId="{3FE1FCA3-597B-49EC-AB65-263D25356413}" dt="2020-12-04T14:12:54.213" v="6182" actId="20577"/>
        <pc:sldMkLst>
          <pc:docMk/>
          <pc:sldMk cId="3963667723" sldId="300"/>
        </pc:sldMkLst>
        <pc:spChg chg="mod">
          <ac:chgData name="Sarah Unsworth" userId="f15bdba6-d799-4d84-8a20-212f8f02fc83" providerId="ADAL" clId="{3FE1FCA3-597B-49EC-AB65-263D25356413}" dt="2020-12-04T13:05:38.685" v="6045" actId="1076"/>
          <ac:spMkLst>
            <pc:docMk/>
            <pc:sldMk cId="3963667723" sldId="300"/>
            <ac:spMk id="9" creationId="{00000000-0000-0000-0000-000000000000}"/>
          </ac:spMkLst>
        </pc:spChg>
      </pc:sldChg>
      <pc:sldChg chg="addSp delSp modSp del">
        <pc:chgData name="Sarah Unsworth" userId="f15bdba6-d799-4d84-8a20-212f8f02fc83" providerId="ADAL" clId="{3FE1FCA3-597B-49EC-AB65-263D25356413}" dt="2020-12-04T13:04:58.829" v="6002" actId="2696"/>
        <pc:sldMkLst>
          <pc:docMk/>
          <pc:sldMk cId="3763093144" sldId="301"/>
        </pc:sldMkLst>
        <pc:spChg chg="del">
          <ac:chgData name="Sarah Unsworth" userId="f15bdba6-d799-4d84-8a20-212f8f02fc83" providerId="ADAL" clId="{3FE1FCA3-597B-49EC-AB65-263D25356413}" dt="2020-12-04T13:04:50.792" v="5999" actId="478"/>
          <ac:spMkLst>
            <pc:docMk/>
            <pc:sldMk cId="3763093144" sldId="301"/>
            <ac:spMk id="2" creationId="{00000000-0000-0000-0000-000000000000}"/>
          </ac:spMkLst>
        </pc:spChg>
        <pc:spChg chg="del mod">
          <ac:chgData name="Sarah Unsworth" userId="f15bdba6-d799-4d84-8a20-212f8f02fc83" providerId="ADAL" clId="{3FE1FCA3-597B-49EC-AB65-263D25356413}" dt="2020-12-04T13:04:48.525" v="5998" actId="478"/>
          <ac:spMkLst>
            <pc:docMk/>
            <pc:sldMk cId="3763093144" sldId="301"/>
            <ac:spMk id="3" creationId="{00000000-0000-0000-0000-000000000000}"/>
          </ac:spMkLst>
        </pc:spChg>
        <pc:spChg chg="add del mod">
          <ac:chgData name="Sarah Unsworth" userId="f15bdba6-d799-4d84-8a20-212f8f02fc83" providerId="ADAL" clId="{3FE1FCA3-597B-49EC-AB65-263D25356413}" dt="2020-12-04T13:04:53.190" v="6001" actId="478"/>
          <ac:spMkLst>
            <pc:docMk/>
            <pc:sldMk cId="3763093144" sldId="301"/>
            <ac:spMk id="6" creationId="{78B9D6C8-E52C-48EA-A0C2-A801FDE664B9}"/>
          </ac:spMkLst>
        </pc:spChg>
        <pc:spChg chg="add del mod">
          <ac:chgData name="Sarah Unsworth" userId="f15bdba6-d799-4d84-8a20-212f8f02fc83" providerId="ADAL" clId="{3FE1FCA3-597B-49EC-AB65-263D25356413}" dt="2020-12-04T13:04:52.198" v="6000" actId="478"/>
          <ac:spMkLst>
            <pc:docMk/>
            <pc:sldMk cId="3763093144" sldId="301"/>
            <ac:spMk id="10" creationId="{C352AC9C-2528-46F8-B310-4AFE670E3857}"/>
          </ac:spMkLst>
        </pc:spChg>
        <pc:picChg chg="del">
          <ac:chgData name="Sarah Unsworth" userId="f15bdba6-d799-4d84-8a20-212f8f02fc83" providerId="ADAL" clId="{3FE1FCA3-597B-49EC-AB65-263D25356413}" dt="2020-12-04T13:04:45.551" v="5995" actId="478"/>
          <ac:picMkLst>
            <pc:docMk/>
            <pc:sldMk cId="3763093144" sldId="301"/>
            <ac:picMk id="4" creationId="{5436AE03-7474-4E88-9FE6-615E2AD892C9}"/>
          </ac:picMkLst>
        </pc:picChg>
        <pc:picChg chg="del">
          <ac:chgData name="Sarah Unsworth" userId="f15bdba6-d799-4d84-8a20-212f8f02fc83" providerId="ADAL" clId="{3FE1FCA3-597B-49EC-AB65-263D25356413}" dt="2020-12-04T13:04:44.754" v="5994" actId="478"/>
          <ac:picMkLst>
            <pc:docMk/>
            <pc:sldMk cId="3763093144" sldId="301"/>
            <ac:picMk id="7" creationId="{F74CA63F-CB4A-4E28-8B13-CD3C3CBEA5FA}"/>
          </ac:picMkLst>
        </pc:picChg>
        <pc:picChg chg="del">
          <ac:chgData name="Sarah Unsworth" userId="f15bdba6-d799-4d84-8a20-212f8f02fc83" providerId="ADAL" clId="{3FE1FCA3-597B-49EC-AB65-263D25356413}" dt="2020-12-04T13:04:46.295" v="5996" actId="478"/>
          <ac:picMkLst>
            <pc:docMk/>
            <pc:sldMk cId="3763093144" sldId="301"/>
            <ac:picMk id="9" creationId="{54CB9952-4CDE-4086-8C9B-9717A666602E}"/>
          </ac:picMkLst>
        </pc:picChg>
      </pc:sldChg>
      <pc:sldChg chg="modTransition modNotesTx">
        <pc:chgData name="Sarah Unsworth" userId="f15bdba6-d799-4d84-8a20-212f8f02fc83" providerId="ADAL" clId="{3FE1FCA3-597B-49EC-AB65-263D25356413}" dt="2020-12-04T13:07:24.314" v="6056"/>
        <pc:sldMkLst>
          <pc:docMk/>
          <pc:sldMk cId="3361474258" sldId="303"/>
        </pc:sldMkLst>
      </pc:sldChg>
      <pc:sldChg chg="modTransition">
        <pc:chgData name="Sarah Unsworth" userId="f15bdba6-d799-4d84-8a20-212f8f02fc83" providerId="ADAL" clId="{3FE1FCA3-597B-49EC-AB65-263D25356413}" dt="2020-12-04T13:07:24.314" v="6056"/>
        <pc:sldMkLst>
          <pc:docMk/>
          <pc:sldMk cId="208848" sldId="305"/>
        </pc:sldMkLst>
      </pc:sldChg>
      <pc:sldChg chg="modTransition">
        <pc:chgData name="Sarah Unsworth" userId="f15bdba6-d799-4d84-8a20-212f8f02fc83" providerId="ADAL" clId="{3FE1FCA3-597B-49EC-AB65-263D25356413}" dt="2020-12-04T13:07:24.314" v="6056"/>
        <pc:sldMkLst>
          <pc:docMk/>
          <pc:sldMk cId="2158840457" sldId="306"/>
        </pc:sldMkLst>
      </pc:sldChg>
      <pc:sldChg chg="modTransition">
        <pc:chgData name="Sarah Unsworth" userId="f15bdba6-d799-4d84-8a20-212f8f02fc83" providerId="ADAL" clId="{3FE1FCA3-597B-49EC-AB65-263D25356413}" dt="2020-12-04T13:07:24.314" v="6056"/>
        <pc:sldMkLst>
          <pc:docMk/>
          <pc:sldMk cId="2243050240" sldId="307"/>
        </pc:sldMkLst>
      </pc:sldChg>
      <pc:sldChg chg="modSp modTransition">
        <pc:chgData name="Sarah Unsworth" userId="f15bdba6-d799-4d84-8a20-212f8f02fc83" providerId="ADAL" clId="{3FE1FCA3-597B-49EC-AB65-263D25356413}" dt="2020-12-04T13:07:24.314" v="6056"/>
        <pc:sldMkLst>
          <pc:docMk/>
          <pc:sldMk cId="2728061159" sldId="308"/>
        </pc:sldMkLst>
        <pc:spChg chg="mod">
          <ac:chgData name="Sarah Unsworth" userId="f15bdba6-d799-4d84-8a20-212f8f02fc83" providerId="ADAL" clId="{3FE1FCA3-597B-49EC-AB65-263D25356413}" dt="2020-12-04T12:47:51.649" v="2162" actId="20577"/>
          <ac:spMkLst>
            <pc:docMk/>
            <pc:sldMk cId="2728061159" sldId="308"/>
            <ac:spMk id="3" creationId="{00000000-0000-0000-0000-000000000000}"/>
          </ac:spMkLst>
        </pc:spChg>
      </pc:sldChg>
      <pc:sldChg chg="modTransition">
        <pc:chgData name="Sarah Unsworth" userId="f15bdba6-d799-4d84-8a20-212f8f02fc83" providerId="ADAL" clId="{3FE1FCA3-597B-49EC-AB65-263D25356413}" dt="2020-12-04T13:07:24.314" v="6056"/>
        <pc:sldMkLst>
          <pc:docMk/>
          <pc:sldMk cId="3029703557" sldId="310"/>
        </pc:sldMkLst>
      </pc:sldChg>
      <pc:sldChg chg="modSp modTransition modNotesTx">
        <pc:chgData name="Sarah Unsworth" userId="f15bdba6-d799-4d84-8a20-212f8f02fc83" providerId="ADAL" clId="{3FE1FCA3-597B-49EC-AB65-263D25356413}" dt="2020-12-04T13:07:24.314" v="6056"/>
        <pc:sldMkLst>
          <pc:docMk/>
          <pc:sldMk cId="1101162282" sldId="311"/>
        </pc:sldMkLst>
        <pc:spChg chg="mod">
          <ac:chgData name="Sarah Unsworth" userId="f15bdba6-d799-4d84-8a20-212f8f02fc83" providerId="ADAL" clId="{3FE1FCA3-597B-49EC-AB65-263D25356413}" dt="2020-12-04T12:50:34.670" v="2542" actId="20577"/>
          <ac:spMkLst>
            <pc:docMk/>
            <pc:sldMk cId="1101162282" sldId="311"/>
            <ac:spMk id="3" creationId="{00000000-0000-0000-0000-000000000000}"/>
          </ac:spMkLst>
        </pc:spChg>
      </pc:sldChg>
      <pc:sldChg chg="modTransition modNotesTx">
        <pc:chgData name="Sarah Unsworth" userId="f15bdba6-d799-4d84-8a20-212f8f02fc83" providerId="ADAL" clId="{3FE1FCA3-597B-49EC-AB65-263D25356413}" dt="2020-12-04T14:12:26.313" v="6177" actId="20577"/>
        <pc:sldMkLst>
          <pc:docMk/>
          <pc:sldMk cId="2484986285" sldId="312"/>
        </pc:sldMkLst>
      </pc:sldChg>
      <pc:sldChg chg="modTransition">
        <pc:chgData name="Sarah Unsworth" userId="f15bdba6-d799-4d84-8a20-212f8f02fc83" providerId="ADAL" clId="{3FE1FCA3-597B-49EC-AB65-263D25356413}" dt="2020-12-04T13:07:24.314" v="6056"/>
        <pc:sldMkLst>
          <pc:docMk/>
          <pc:sldMk cId="2138913691" sldId="313"/>
        </pc:sldMkLst>
      </pc:sldChg>
      <pc:sldChg chg="modTransition modNotesTx">
        <pc:chgData name="Sarah Unsworth" userId="f15bdba6-d799-4d84-8a20-212f8f02fc83" providerId="ADAL" clId="{3FE1FCA3-597B-49EC-AB65-263D25356413}" dt="2020-12-04T14:12:34.346" v="6178" actId="313"/>
        <pc:sldMkLst>
          <pc:docMk/>
          <pc:sldMk cId="1240750051" sldId="314"/>
        </pc:sldMkLst>
      </pc:sldChg>
      <pc:sldChg chg="modTransition">
        <pc:chgData name="Sarah Unsworth" userId="f15bdba6-d799-4d84-8a20-212f8f02fc83" providerId="ADAL" clId="{3FE1FCA3-597B-49EC-AB65-263D25356413}" dt="2020-12-04T13:07:24.314" v="6056"/>
        <pc:sldMkLst>
          <pc:docMk/>
          <pc:sldMk cId="1494823442" sldId="315"/>
        </pc:sldMkLst>
      </pc:sldChg>
      <pc:sldChg chg="modTransition">
        <pc:chgData name="Sarah Unsworth" userId="f15bdba6-d799-4d84-8a20-212f8f02fc83" providerId="ADAL" clId="{3FE1FCA3-597B-49EC-AB65-263D25356413}" dt="2020-12-04T13:07:24.314" v="6056"/>
        <pc:sldMkLst>
          <pc:docMk/>
          <pc:sldMk cId="686271455" sldId="316"/>
        </pc:sldMkLst>
      </pc:sldChg>
      <pc:sldChg chg="modTransition modNotesTx">
        <pc:chgData name="Sarah Unsworth" userId="f15bdba6-d799-4d84-8a20-212f8f02fc83" providerId="ADAL" clId="{3FE1FCA3-597B-49EC-AB65-263D25356413}" dt="2020-12-04T13:07:24.314" v="6056"/>
        <pc:sldMkLst>
          <pc:docMk/>
          <pc:sldMk cId="3332833024" sldId="317"/>
        </pc:sldMkLst>
      </pc:sldChg>
      <pc:sldChg chg="modTransition modNotesTx">
        <pc:chgData name="Sarah Unsworth" userId="f15bdba6-d799-4d84-8a20-212f8f02fc83" providerId="ADAL" clId="{3FE1FCA3-597B-49EC-AB65-263D25356413}" dt="2020-12-04T13:07:24.314" v="6056"/>
        <pc:sldMkLst>
          <pc:docMk/>
          <pc:sldMk cId="100935567" sldId="318"/>
        </pc:sldMkLst>
      </pc:sldChg>
      <pc:sldChg chg="modTransition modNotesTx">
        <pc:chgData name="Sarah Unsworth" userId="f15bdba6-d799-4d84-8a20-212f8f02fc83" providerId="ADAL" clId="{3FE1FCA3-597B-49EC-AB65-263D25356413}" dt="2020-12-04T13:07:24.314" v="6056"/>
        <pc:sldMkLst>
          <pc:docMk/>
          <pc:sldMk cId="2112883446" sldId="319"/>
        </pc:sldMkLst>
      </pc:sldChg>
      <pc:sldChg chg="modSp modTransition">
        <pc:chgData name="Sarah Unsworth" userId="f15bdba6-d799-4d84-8a20-212f8f02fc83" providerId="ADAL" clId="{3FE1FCA3-597B-49EC-AB65-263D25356413}" dt="2020-12-04T13:07:24.314" v="6056"/>
        <pc:sldMkLst>
          <pc:docMk/>
          <pc:sldMk cId="1252496505" sldId="321"/>
        </pc:sldMkLst>
        <pc:spChg chg="mod">
          <ac:chgData name="Sarah Unsworth" userId="f15bdba6-d799-4d84-8a20-212f8f02fc83" providerId="ADAL" clId="{3FE1FCA3-597B-49EC-AB65-263D25356413}" dt="2020-12-04T13:04:27.743" v="5993" actId="108"/>
          <ac:spMkLst>
            <pc:docMk/>
            <pc:sldMk cId="1252496505" sldId="321"/>
            <ac:spMk id="3" creationId="{00000000-0000-0000-0000-000000000000}"/>
          </ac:spMkLst>
        </pc:spChg>
      </pc:sldChg>
      <pc:sldMasterChg chg="modTransition modSldLayout">
        <pc:chgData name="Sarah Unsworth" userId="f15bdba6-d799-4d84-8a20-212f8f02fc83" providerId="ADAL" clId="{3FE1FCA3-597B-49EC-AB65-263D25356413}" dt="2020-12-04T13:07:24.314" v="6056"/>
        <pc:sldMasterMkLst>
          <pc:docMk/>
          <pc:sldMasterMk cId="0" sldId="2147483719"/>
        </pc:sldMasterMkLst>
        <pc:sldLayoutChg chg="modTransition">
          <pc:chgData name="Sarah Unsworth" userId="f15bdba6-d799-4d84-8a20-212f8f02fc83" providerId="ADAL" clId="{3FE1FCA3-597B-49EC-AB65-263D25356413}" dt="2020-12-04T13:07:24.314" v="6056"/>
          <pc:sldLayoutMkLst>
            <pc:docMk/>
            <pc:sldMasterMk cId="0" sldId="2147483719"/>
            <pc:sldLayoutMk cId="520498249" sldId="2147483942"/>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1313176712" sldId="2147483943"/>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871558365" sldId="2147483944"/>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295484368" sldId="2147483945"/>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1223581112" sldId="2147483946"/>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424345712" sldId="2147483947"/>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185189897" sldId="2147483948"/>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782794376" sldId="2147483949"/>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940255910" sldId="2147483950"/>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1696404744" sldId="2147483951"/>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3858288425" sldId="2147483952"/>
          </pc:sldLayoutMkLst>
        </pc:sldLayoutChg>
        <pc:sldLayoutChg chg="modTransition">
          <pc:chgData name="Sarah Unsworth" userId="f15bdba6-d799-4d84-8a20-212f8f02fc83" providerId="ADAL" clId="{3FE1FCA3-597B-49EC-AB65-263D25356413}" dt="2020-12-04T13:07:24.314" v="6056"/>
          <pc:sldLayoutMkLst>
            <pc:docMk/>
            <pc:sldMasterMk cId="0" sldId="2147483719"/>
            <pc:sldLayoutMk cId="1797334370" sldId="21474839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8A6BB3-15F9-4141-AB05-7BFCB398C0ED}" type="slidenum">
              <a:rPr lang="en-US" altLang="en-US"/>
              <a:pPr>
                <a:defRPr/>
              </a:pPr>
              <a:t>‹#›</a:t>
            </a:fld>
            <a:endParaRPr lang="en-US" altLang="en-US"/>
          </a:p>
        </p:txBody>
      </p:sp>
    </p:spTree>
    <p:extLst>
      <p:ext uri="{BB962C8B-B14F-4D97-AF65-F5344CB8AC3E}">
        <p14:creationId xmlns:p14="http://schemas.microsoft.com/office/powerpoint/2010/main" val="527366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1.uwe.ac.uk/about/visitus/campusmapsandinformation/frenchaycampus.aspx"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1.uwe.ac.uk/about/visitus/campusmapsandinformation/glensidecampus.aspx" TargetMode="External"/><Relationship Id="rId4" Type="http://schemas.openxmlformats.org/officeDocument/2006/relationships/hyperlink" Target="http://www1.uwe.ac.uk/about/visitus/campusmapsandinformation/citycampus.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short presentation about exchange studies at UWE Bristol during the 2021-22 academic year</a:t>
            </a:r>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1</a:t>
            </a:fld>
            <a:endParaRPr lang="en-US" altLang="en-US"/>
          </a:p>
        </p:txBody>
      </p:sp>
    </p:spTree>
    <p:extLst>
      <p:ext uri="{BB962C8B-B14F-4D97-AF65-F5344CB8AC3E}">
        <p14:creationId xmlns:p14="http://schemas.microsoft.com/office/powerpoint/2010/main" val="652845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Exchange students can consider on-campus or city centre accommodation provided by UWE and our partners, or private accommodation. </a:t>
            </a:r>
            <a:br>
              <a:rPr lang="en-GB" dirty="0"/>
            </a:br>
            <a:br>
              <a:rPr lang="en-GB" dirty="0"/>
            </a:br>
            <a:r>
              <a:rPr lang="en-GB" dirty="0"/>
              <a:t>Our accommodation on </a:t>
            </a:r>
            <a:r>
              <a:rPr lang="en-GB" dirty="0" err="1"/>
              <a:t>Frenchay</a:t>
            </a:r>
            <a:r>
              <a:rPr lang="en-GB" dirty="0"/>
              <a:t> campus is across SV, </a:t>
            </a:r>
            <a:r>
              <a:rPr lang="en-GB" dirty="0" err="1"/>
              <a:t>Wallscourt</a:t>
            </a:r>
            <a:r>
              <a:rPr lang="en-GB" dirty="0"/>
              <a:t> Park and Carroll court. </a:t>
            </a:r>
            <a:br>
              <a:rPr lang="en-GB" dirty="0"/>
            </a:br>
            <a:br>
              <a:rPr lang="en-GB" dirty="0"/>
            </a:br>
            <a:r>
              <a:rPr lang="en-GB" dirty="0"/>
              <a:t>Prices range from 4600 to 7700 for a year long contract – a limited number of semester-only accommodation is also available</a:t>
            </a: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10</a:t>
            </a:fld>
            <a:endParaRPr lang="en-US" altLang="en-US"/>
          </a:p>
        </p:txBody>
      </p:sp>
    </p:spTree>
    <p:extLst>
      <p:ext uri="{BB962C8B-B14F-4D97-AF65-F5344CB8AC3E}">
        <p14:creationId xmlns:p14="http://schemas.microsoft.com/office/powerpoint/2010/main" val="66095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Accommodation options in the city centre include Phoenix Court and Market gate</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11</a:t>
            </a:fld>
            <a:endParaRPr lang="en-US" altLang="en-US"/>
          </a:p>
        </p:txBody>
      </p:sp>
    </p:spTree>
    <p:extLst>
      <p:ext uri="{BB962C8B-B14F-4D97-AF65-F5344CB8AC3E}">
        <p14:creationId xmlns:p14="http://schemas.microsoft.com/office/powerpoint/2010/main" val="229796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Business courses are hold international accreditations – including ACCA, CIMA, CIPD and EFMD. </a:t>
            </a:r>
          </a:p>
          <a:p>
            <a:r>
              <a:rPr lang="en-GB" dirty="0"/>
              <a:t>Our landmark Business school building, which opened in 2017, is at the heart of </a:t>
            </a:r>
            <a:r>
              <a:rPr lang="en-GB" dirty="0" err="1"/>
              <a:t>Frenchay</a:t>
            </a:r>
            <a:r>
              <a:rPr lang="en-GB" dirty="0"/>
              <a:t> campus and is home to modern lecture theatres, a Bloomberg trading room, and the Atrium Café. </a:t>
            </a:r>
          </a:p>
          <a:p>
            <a:r>
              <a:rPr lang="en-GB" dirty="0"/>
              <a:t>We welcome students from among our 25 exchange partners each semester with a bespoke induction process to maximise student experience and integration.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Students can choose to study modules in </a:t>
            </a:r>
            <a:r>
              <a:rPr lang="en-GB" sz="1200" kern="1200" dirty="0">
                <a:solidFill>
                  <a:schemeClr val="tx1"/>
                </a:solidFill>
                <a:latin typeface="Arial" charset="0"/>
                <a:ea typeface="ＭＳ Ｐゴシック" charset="0"/>
                <a:cs typeface="ＭＳ Ｐゴシック" charset="0"/>
              </a:rPr>
              <a:t>Business and Management, International Business, Marketing, Accounting and Finance, Economics and Human Resource Management.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charset="0"/>
                <a:ea typeface="ＭＳ Ｐゴシック" charset="0"/>
                <a:cs typeface="ＭＳ Ｐゴシック" charset="0"/>
              </a:rPr>
              <a:t>Students who study with us for a full year are permitted to switch </a:t>
            </a:r>
            <a:r>
              <a:rPr lang="en-GB" sz="1200" kern="1200" dirty="0">
                <a:solidFill>
                  <a:schemeClr val="tx1"/>
                </a:solidFill>
                <a:latin typeface="Arial" charset="0"/>
                <a:ea typeface="ＭＳ Ｐゴシック" charset="0"/>
                <a:cs typeface="ＭＳ Ｐゴシック" charset="0"/>
              </a:rPr>
              <a:t>programmes following the successful completion of their first semester.</a:t>
            </a:r>
          </a:p>
          <a:p>
            <a:endParaRPr lang="en-GB" dirty="0"/>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13</a:t>
            </a:fld>
            <a:endParaRPr lang="en-US" altLang="en-US"/>
          </a:p>
        </p:txBody>
      </p:sp>
    </p:spTree>
    <p:extLst>
      <p:ext uri="{BB962C8B-B14F-4D97-AF65-F5344CB8AC3E}">
        <p14:creationId xmlns:p14="http://schemas.microsoft.com/office/powerpoint/2010/main" val="105933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Arial" charset="0"/>
                <a:ea typeface="ＭＳ Ｐゴシック" charset="0"/>
                <a:cs typeface="ＭＳ Ｐゴシック" charset="0"/>
              </a:rPr>
              <a:t>Our BSc Geography course is accredited by the Institution of Environmental Sciences and the Royal Geological Society. </a:t>
            </a:r>
          </a:p>
          <a:p>
            <a:r>
              <a:rPr lang="en-US" sz="1200" kern="1200" dirty="0">
                <a:solidFill>
                  <a:schemeClr val="tx1"/>
                </a:solidFill>
                <a:latin typeface="Arial" charset="0"/>
                <a:ea typeface="ＭＳ Ｐゴシック" charset="0"/>
                <a:cs typeface="ＭＳ Ｐゴシック" charset="0"/>
              </a:rPr>
              <a:t>Students learn about managing natural environments, and develop skills in surveying, mapping, environmental assessment, geographical statistics and computer-based spatial analysis. Optional modules include climate change, river dynamics, ecosystem conservation and global resource management. </a:t>
            </a:r>
            <a:br>
              <a:rPr lang="en-US" sz="1200" kern="1200" dirty="0">
                <a:solidFill>
                  <a:schemeClr val="tx1"/>
                </a:solidFill>
                <a:latin typeface="Arial" charset="0"/>
                <a:ea typeface="ＭＳ Ｐゴシック" charset="0"/>
                <a:cs typeface="ＭＳ Ｐゴシック" charset="0"/>
              </a:rPr>
            </a:br>
            <a:r>
              <a:rPr lang="en-US" sz="1200" kern="1200" dirty="0">
                <a:solidFill>
                  <a:schemeClr val="tx1"/>
                </a:solidFill>
                <a:latin typeface="Arial" charset="0"/>
                <a:ea typeface="ＭＳ Ｐゴシック" charset="0"/>
                <a:cs typeface="ＭＳ Ｐゴシック" charset="0"/>
              </a:rPr>
              <a:t>Our well equipped labs and field trips provide real world experience and the opportunity to develop vital skills. The BSc Geography course regularly achieves over 97% student satisfaction in the UK’s National Student Survey.</a:t>
            </a:r>
            <a:endParaRPr lang="en-GB" dirty="0"/>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14</a:t>
            </a:fld>
            <a:endParaRPr lang="en-US" altLang="en-US"/>
          </a:p>
        </p:txBody>
      </p:sp>
    </p:spTree>
    <p:extLst>
      <p:ext uri="{BB962C8B-B14F-4D97-AF65-F5344CB8AC3E}">
        <p14:creationId xmlns:p14="http://schemas.microsoft.com/office/powerpoint/2010/main" val="705915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from Allied Health professions will join a programme accredited by the HCPC and the CSPs. The programme, based at our Glenside Campus, has excellent links with leading healthcare providers across the SW. Incoming exchange students will work closely with these partner organisations whilst undertaking clinical placements.</a:t>
            </a:r>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17</a:t>
            </a:fld>
            <a:endParaRPr lang="en-US" altLang="en-US"/>
          </a:p>
        </p:txBody>
      </p:sp>
    </p:spTree>
    <p:extLst>
      <p:ext uri="{BB962C8B-B14F-4D97-AF65-F5344CB8AC3E}">
        <p14:creationId xmlns:p14="http://schemas.microsoft.com/office/powerpoint/2010/main" val="2722942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Incoming exchange students to our department of Nursing and Midwifery will also be able to benefit from UWE’s close links with external agencies, including 14 NHS trusts, primary care trusts and voluntary agencies. </a:t>
            </a:r>
            <a:br>
              <a:rPr lang="en-GB" dirty="0"/>
            </a:br>
            <a:r>
              <a:rPr lang="en-GB" dirty="0"/>
              <a:t>Our nursing programmes – which include Adult, Child, MH and LD nursing are accredited by the NMC. We have a long history of sending and receiving exchange students from institutions in Norway, Finland and Spain. </a:t>
            </a:r>
          </a:p>
          <a:p>
            <a:r>
              <a:rPr lang="en-GB" dirty="0"/>
              <a:t>An exchange students stay will typically include a weeks’ induction on campus, followed by 2 5 or 6 week long placements with local healthcare providers – for example in intensive care, accident and emergency, or with community nursing teams. </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19</a:t>
            </a:fld>
            <a:endParaRPr lang="en-US" altLang="en-US"/>
          </a:p>
        </p:txBody>
      </p:sp>
    </p:spTree>
    <p:extLst>
      <p:ext uri="{BB962C8B-B14F-4D97-AF65-F5344CB8AC3E}">
        <p14:creationId xmlns:p14="http://schemas.microsoft.com/office/powerpoint/2010/main" val="410816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latin typeface="Arial" charset="0"/>
                <a:ea typeface="ＭＳ Ｐゴシック" charset="0"/>
                <a:cs typeface="ＭＳ Ｐゴシック" charset="0"/>
              </a:rPr>
              <a:t>Exchange students are supported by the Study Abroad team and an academic colleague before and during their stay with us.</a:t>
            </a:r>
            <a:endParaRPr lang="en-US" sz="1200" kern="1200" dirty="0">
              <a:solidFill>
                <a:schemeClr val="tx1"/>
              </a:solidFill>
              <a:latin typeface="Arial" charset="0"/>
              <a:ea typeface="ＭＳ Ｐゴシック" charset="0"/>
              <a:cs typeface="ＭＳ Ｐゴシック" charset="0"/>
            </a:endParaRPr>
          </a:p>
          <a:p>
            <a:r>
              <a:rPr lang="en-GB" dirty="0"/>
              <a:t>We award credit to exchange students following assessments – this is usually recognised by students’ home universities as contributing towards your degree</a:t>
            </a:r>
          </a:p>
          <a:p>
            <a:endParaRPr lang="en-GB" dirty="0"/>
          </a:p>
          <a:p>
            <a:r>
              <a:rPr lang="en-GB" dirty="0"/>
              <a:t>We have a simple application process – following nomination by your home institution, you’ll be asked to submit an application through our online system. Our application </a:t>
            </a:r>
            <a:r>
              <a:rPr lang="en-GB" dirty="0" err="1"/>
              <a:t>ddeadline</a:t>
            </a:r>
            <a:r>
              <a:rPr lang="en-GB" dirty="0"/>
              <a:t> for students joining us in September 2021 is 31 March. For students joining us in January 2022, you must apply by 31 October. </a:t>
            </a:r>
          </a:p>
          <a:p>
            <a:endParaRPr lang="en-GB" dirty="0"/>
          </a:p>
          <a:p>
            <a:r>
              <a:rPr lang="en-GB" dirty="0"/>
              <a:t>Incoming exchange students are not required to pay any fees to UWE Bristol. Students may be eligible for funding from their home university, but are not eligible for further support from UWE Bristol.</a:t>
            </a:r>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20</a:t>
            </a:fld>
            <a:endParaRPr lang="en-US" altLang="en-US"/>
          </a:p>
        </p:txBody>
      </p:sp>
    </p:spTree>
    <p:extLst>
      <p:ext uri="{BB962C8B-B14F-4D97-AF65-F5344CB8AC3E}">
        <p14:creationId xmlns:p14="http://schemas.microsoft.com/office/powerpoint/2010/main" val="58491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               </a:t>
            </a:r>
          </a:p>
          <a:p>
            <a:r>
              <a:rPr lang="en-GB" b="0" dirty="0"/>
              <a:t>We offer a wide range of support for students. The Study Abroad team are the first contact point for all queries and can offer signposting to other support services at UWE. </a:t>
            </a:r>
          </a:p>
          <a:p>
            <a:endParaRPr lang="en-GB" b="0"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24</a:t>
            </a:fld>
            <a:endParaRPr lang="en-US" altLang="en-US"/>
          </a:p>
        </p:txBody>
      </p:sp>
    </p:spTree>
    <p:extLst>
      <p:ext uri="{BB962C8B-B14F-4D97-AF65-F5344CB8AC3E}">
        <p14:creationId xmlns:p14="http://schemas.microsoft.com/office/powerpoint/2010/main" val="2211493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26</a:t>
            </a:fld>
            <a:endParaRPr lang="en-US" altLang="en-US"/>
          </a:p>
        </p:txBody>
      </p:sp>
    </p:spTree>
    <p:extLst>
      <p:ext uri="{BB962C8B-B14F-4D97-AF65-F5344CB8AC3E}">
        <p14:creationId xmlns:p14="http://schemas.microsoft.com/office/powerpoint/2010/main" val="424872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any queries please email us </a:t>
            </a:r>
          </a:p>
          <a:p>
            <a:r>
              <a:rPr lang="en-GB" dirty="0"/>
              <a:t>We looking forward to welcoming you</a:t>
            </a:r>
            <a:endParaRPr lang="en-GB" sz="1200"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27</a:t>
            </a:fld>
            <a:endParaRPr lang="en-US" altLang="en-US"/>
          </a:p>
        </p:txBody>
      </p:sp>
    </p:spTree>
    <p:extLst>
      <p:ext uri="{BB962C8B-B14F-4D97-AF65-F5344CB8AC3E}">
        <p14:creationId xmlns:p14="http://schemas.microsoft.com/office/powerpoint/2010/main" val="184114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UWE Bristol is on of the UK’s most popular Universities, with over 27,000  students </a:t>
            </a:r>
          </a:p>
          <a:p>
            <a:endParaRPr lang="en-GB" dirty="0"/>
          </a:p>
          <a:p>
            <a:r>
              <a:rPr lang="en-GB" dirty="0"/>
              <a:t>Our outstanding</a:t>
            </a:r>
            <a:r>
              <a:rPr lang="en-GB" baseline="0" dirty="0"/>
              <a:t> learning is backed by world-class research that’s makes a real difference </a:t>
            </a:r>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2</a:t>
            </a:fld>
            <a:endParaRPr lang="en-US" altLang="en-US"/>
          </a:p>
        </p:txBody>
      </p:sp>
    </p:spTree>
    <p:extLst>
      <p:ext uri="{BB962C8B-B14F-4D97-AF65-F5344CB8AC3E}">
        <p14:creationId xmlns:p14="http://schemas.microsoft.com/office/powerpoint/2010/main" val="113801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Our focus in real world experience , learning experiences mean you’ll be adaptable, enterprising and ready for work. </a:t>
            </a:r>
            <a:br>
              <a:rPr lang="en-GB" baseline="0" dirty="0"/>
            </a:br>
            <a:r>
              <a:rPr lang="en-GB" baseline="0" dirty="0"/>
              <a:t>We consistently receive positive feedback from students from our exchange partner institutions who study with us for either a semester or full year exchange</a:t>
            </a:r>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3</a:t>
            </a:fld>
            <a:endParaRPr lang="en-US" altLang="en-US" dirty="0"/>
          </a:p>
        </p:txBody>
      </p:sp>
    </p:spTree>
    <p:extLst>
      <p:ext uri="{BB962C8B-B14F-4D97-AF65-F5344CB8AC3E}">
        <p14:creationId xmlns:p14="http://schemas.microsoft.com/office/powerpoint/2010/main" val="3425165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4</a:t>
            </a:fld>
            <a:endParaRPr lang="en-US" altLang="en-US"/>
          </a:p>
        </p:txBody>
      </p:sp>
    </p:spTree>
    <p:extLst>
      <p:ext uri="{BB962C8B-B14F-4D97-AF65-F5344CB8AC3E}">
        <p14:creationId xmlns:p14="http://schemas.microsoft.com/office/powerpoint/2010/main" val="176909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The largest city in the South West of England with population of 450,000</a:t>
            </a:r>
          </a:p>
          <a:p>
            <a:pPr marL="285750" indent="-285750">
              <a:buFont typeface="Arial" panose="020B0604020202020204" pitchFamily="34" charset="0"/>
              <a:buChar char="•"/>
            </a:pPr>
            <a:r>
              <a:rPr lang="en-US" dirty="0"/>
              <a:t>Just 90 minutes from London</a:t>
            </a:r>
            <a:endParaRPr lang="en-GB" dirty="0"/>
          </a:p>
          <a:p>
            <a:pPr marL="285750" indent="-285750">
              <a:buFont typeface="Arial" panose="020B0604020202020204" pitchFamily="34" charset="0"/>
              <a:buChar char="•"/>
            </a:pPr>
            <a:r>
              <a:rPr lang="en-GB" dirty="0"/>
              <a:t>The most ‘googled’ city outside of London. </a:t>
            </a:r>
            <a:endParaRPr lang="en-US" dirty="0"/>
          </a:p>
          <a:p>
            <a:pPr marL="285750" indent="-285750">
              <a:buFont typeface="Arial" panose="020B0604020202020204" pitchFamily="34" charset="0"/>
              <a:buChar char="•"/>
            </a:pPr>
            <a:r>
              <a:rPr lang="en-US" dirty="0"/>
              <a:t>Bristol is well-connected to the rest of UK, Europe and beyond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Bristol is a vibrant and creative city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solidFill>
                  <a:schemeClr val="bg1"/>
                </a:solidFill>
                <a:latin typeface="Georgia" panose="02040502050405020303" pitchFamily="18" charset="0"/>
              </a:rPr>
              <a:t>It is a brilliant, diverse and multi-cultural city surrounded by beautiful English countryside. The city is famed for its original music, festivals, street art, food and culture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won’t be bored. There are plenty of shops, restaurants, museums, theaters and parks to keep you entertained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living costs in Bristol are estimated to be </a:t>
            </a:r>
            <a:r>
              <a:rPr lang="en-US" b="1" dirty="0"/>
              <a:t>£200-£290 per week. </a:t>
            </a:r>
            <a:endParaRPr lang="en-GB"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5</a:t>
            </a:fld>
            <a:endParaRPr lang="en-US" altLang="en-US"/>
          </a:p>
        </p:txBody>
      </p:sp>
    </p:spTree>
    <p:extLst>
      <p:ext uri="{BB962C8B-B14F-4D97-AF65-F5344CB8AC3E}">
        <p14:creationId xmlns:p14="http://schemas.microsoft.com/office/powerpoint/2010/main" val="3627803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UWE Bristol is based on 3 campuses: </a:t>
            </a:r>
          </a:p>
          <a:p>
            <a:r>
              <a:rPr lang="en-US" sz="1200" kern="1200" dirty="0">
                <a:solidFill>
                  <a:schemeClr val="tx1"/>
                </a:solidFill>
                <a:effectLst/>
                <a:latin typeface="Arial" charset="0"/>
                <a:ea typeface="ＭＳ Ｐゴシック" charset="0"/>
                <a:cs typeface="ＭＳ Ｐゴシック" charset="0"/>
              </a:rPr>
              <a:t> </a:t>
            </a:r>
            <a:endParaRPr lang="en-GB" sz="1200" kern="1200" dirty="0">
              <a:solidFill>
                <a:schemeClr val="tx1"/>
              </a:solidFill>
              <a:effectLst/>
              <a:latin typeface="Arial" charset="0"/>
              <a:ea typeface="ＭＳ Ｐゴシック" charset="0"/>
              <a:cs typeface="ＭＳ Ｐゴシック" charset="0"/>
            </a:endParaRPr>
          </a:p>
          <a:p>
            <a:r>
              <a:rPr lang="en-US" sz="1200" u="sng" kern="1200" dirty="0" err="1">
                <a:solidFill>
                  <a:schemeClr val="tx1"/>
                </a:solidFill>
                <a:effectLst/>
                <a:latin typeface="Arial" charset="0"/>
                <a:ea typeface="ＭＳ Ｐゴシック" charset="0"/>
                <a:cs typeface="ＭＳ Ｐゴシック" charset="0"/>
                <a:hlinkClick r:id="rId3"/>
              </a:rPr>
              <a:t>Frenchay</a:t>
            </a:r>
            <a:r>
              <a:rPr lang="en-US" sz="1200" u="sng" kern="1200" dirty="0">
                <a:solidFill>
                  <a:schemeClr val="tx1"/>
                </a:solidFill>
                <a:effectLst/>
                <a:latin typeface="Arial" charset="0"/>
                <a:ea typeface="ＭＳ Ｐゴシック" charset="0"/>
                <a:cs typeface="ＭＳ Ｐゴシック" charset="0"/>
                <a:hlinkClick r:id="rId3"/>
              </a:rPr>
              <a:t> campus</a:t>
            </a:r>
            <a:r>
              <a:rPr lang="en-US" sz="1200" kern="1200" dirty="0">
                <a:solidFill>
                  <a:schemeClr val="tx1"/>
                </a:solidFill>
                <a:effectLst/>
                <a:latin typeface="Arial" charset="0"/>
                <a:ea typeface="ＭＳ Ｐゴシック" charset="0"/>
                <a:cs typeface="ＭＳ Ｐゴシック" charset="0"/>
              </a:rPr>
              <a:t> – UWE Bristol’s Main campus – is home to our Faculty of Business and Law which welcomes exchange students to study subjects including </a:t>
            </a:r>
            <a:r>
              <a:rPr lang="en-US" sz="1200" b="1" kern="1200" dirty="0">
                <a:solidFill>
                  <a:schemeClr val="tx1"/>
                </a:solidFill>
                <a:effectLst/>
                <a:latin typeface="Arial" charset="0"/>
                <a:ea typeface="ＭＳ Ｐゴシック" charset="0"/>
                <a:cs typeface="ＭＳ Ｐゴシック" charset="0"/>
              </a:rPr>
              <a:t>Business, Economics, Accounting,  Marketing, and Law</a:t>
            </a:r>
            <a:r>
              <a:rPr lang="en-US" sz="1200" kern="1200" dirty="0">
                <a:solidFill>
                  <a:schemeClr val="tx1"/>
                </a:solidFill>
                <a:effectLst/>
                <a:latin typeface="Arial" charset="0"/>
                <a:ea typeface="ＭＳ Ｐゴシック" charset="0"/>
                <a:cs typeface="ＭＳ Ｐゴシック" charset="0"/>
              </a:rPr>
              <a:t>). The Faculty of Environment and Technology is also based here – and hosts exchange students in the subject areas of (</a:t>
            </a:r>
            <a:r>
              <a:rPr lang="en-US" sz="1200" b="1" kern="1200" dirty="0">
                <a:solidFill>
                  <a:schemeClr val="tx1"/>
                </a:solidFill>
                <a:effectLst/>
                <a:latin typeface="Arial" charset="0"/>
                <a:ea typeface="ＭＳ Ｐゴシック" charset="0"/>
                <a:cs typeface="ＭＳ Ｐゴシック" charset="0"/>
              </a:rPr>
              <a:t>Architecture, Computer Science and Geography and Planning</a:t>
            </a:r>
            <a:r>
              <a:rPr lang="en-US" sz="1200" kern="1200" dirty="0">
                <a:solidFill>
                  <a:schemeClr val="tx1"/>
                </a:solidFill>
                <a:effectLst/>
                <a:latin typeface="Arial" charset="0"/>
                <a:ea typeface="ＭＳ Ｐゴシック" charset="0"/>
                <a:cs typeface="ＭＳ Ｐゴシック" charset="0"/>
              </a:rPr>
              <a:t>) are located here. Some Departments for Health and Applied Sciences are here too (</a:t>
            </a:r>
            <a:r>
              <a:rPr lang="en-US" sz="1200" b="1" kern="1200" dirty="0">
                <a:solidFill>
                  <a:schemeClr val="tx1"/>
                </a:solidFill>
                <a:effectLst/>
                <a:latin typeface="Arial" charset="0"/>
                <a:ea typeface="ＭＳ Ｐゴシック" charset="0"/>
                <a:cs typeface="ＭＳ Ｐゴシック" charset="0"/>
              </a:rPr>
              <a:t>Politics and International Relations, Sociology, Criminology, Psychology, Biomedical Science, Philosoph</a:t>
            </a:r>
            <a:r>
              <a:rPr lang="en-US" sz="1200" kern="1200" dirty="0">
                <a:solidFill>
                  <a:schemeClr val="tx1"/>
                </a:solidFill>
                <a:effectLst/>
                <a:latin typeface="Arial" charset="0"/>
                <a:ea typeface="ＭＳ Ｐゴシック" charset="0"/>
                <a:cs typeface="ＭＳ Ｐゴシック" charset="0"/>
              </a:rPr>
              <a:t>y.</a:t>
            </a:r>
            <a:endParaRPr lang="en-GB"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endParaRPr lang="en-GB" sz="1200" kern="1200" dirty="0">
              <a:solidFill>
                <a:schemeClr val="tx1"/>
              </a:solidFill>
              <a:effectLst/>
              <a:latin typeface="Arial" charset="0"/>
              <a:ea typeface="ＭＳ Ｐゴシック" charset="0"/>
              <a:cs typeface="ＭＳ Ｐゴシック" charset="0"/>
            </a:endParaRPr>
          </a:p>
          <a:p>
            <a:r>
              <a:rPr lang="en-US" sz="1200" kern="1200" dirty="0" err="1">
                <a:solidFill>
                  <a:schemeClr val="tx1"/>
                </a:solidFill>
                <a:effectLst/>
                <a:latin typeface="Arial" charset="0"/>
                <a:ea typeface="ＭＳ Ｐゴシック" charset="0"/>
                <a:cs typeface="ＭＳ Ｐゴシック" charset="0"/>
              </a:rPr>
              <a:t>Frenchay</a:t>
            </a:r>
            <a:r>
              <a:rPr lang="en-US" sz="1200" kern="1200" dirty="0">
                <a:solidFill>
                  <a:schemeClr val="tx1"/>
                </a:solidFill>
                <a:effectLst/>
                <a:latin typeface="Arial" charset="0"/>
                <a:ea typeface="ＭＳ Ｐゴシック" charset="0"/>
                <a:cs typeface="ＭＳ Ｐゴシック" charset="0"/>
              </a:rPr>
              <a:t> campus is also home to the world-renowned Bristol Robotics Laboratory; our large Exhibition and Conference Centre; the Centre for Performing Arts; and the majority of our sports facilities are on campus or nearby. </a:t>
            </a:r>
          </a:p>
          <a:p>
            <a:r>
              <a:rPr lang="en-US" sz="1200" kern="1200" dirty="0">
                <a:solidFill>
                  <a:schemeClr val="tx1"/>
                </a:solidFill>
                <a:effectLst/>
                <a:latin typeface="Arial" charset="0"/>
                <a:ea typeface="ＭＳ Ｐゴシック" charset="0"/>
                <a:cs typeface="ＭＳ Ｐゴシック" charset="0"/>
              </a:rPr>
              <a:t> </a:t>
            </a:r>
            <a:endParaRPr lang="en-GB" sz="1200" kern="1200" dirty="0">
              <a:solidFill>
                <a:schemeClr val="tx1"/>
              </a:solidFill>
              <a:effectLst/>
              <a:latin typeface="Arial" charset="0"/>
              <a:ea typeface="ＭＳ Ｐゴシック" charset="0"/>
              <a:cs typeface="ＭＳ Ｐゴシック" charset="0"/>
            </a:endParaRPr>
          </a:p>
          <a:p>
            <a:r>
              <a:rPr lang="en-US" sz="1200" u="sng" kern="1200" dirty="0">
                <a:solidFill>
                  <a:schemeClr val="tx1"/>
                </a:solidFill>
                <a:effectLst/>
                <a:latin typeface="Arial" charset="0"/>
                <a:ea typeface="ＭＳ Ｐゴシック" charset="0"/>
                <a:cs typeface="ＭＳ Ｐゴシック" charset="0"/>
                <a:hlinkClick r:id="rId4"/>
              </a:rPr>
              <a:t>City Campus</a:t>
            </a:r>
            <a:r>
              <a:rPr lang="en-US" sz="1200" kern="1200" dirty="0">
                <a:solidFill>
                  <a:schemeClr val="tx1"/>
                </a:solidFill>
                <a:effectLst/>
                <a:latin typeface="Arial" charset="0"/>
                <a:ea typeface="ＭＳ Ｐゴシック" charset="0"/>
                <a:cs typeface="ＭＳ Ｐゴシック" charset="0"/>
              </a:rPr>
              <a:t> –  City Campus and Bower Ashton Campus is home for UWE Bristol’s Art and Design (</a:t>
            </a:r>
            <a:r>
              <a:rPr lang="en-US" sz="1200" b="1" kern="1200" dirty="0">
                <a:solidFill>
                  <a:schemeClr val="tx1"/>
                </a:solidFill>
                <a:effectLst/>
                <a:latin typeface="Arial" charset="0"/>
                <a:ea typeface="ＭＳ Ｐゴシック" charset="0"/>
                <a:cs typeface="ＭＳ Ｐゴシック" charset="0"/>
              </a:rPr>
              <a:t>Graphic design, Illustration, Interior Design, Fashion, Fine art)</a:t>
            </a:r>
            <a:r>
              <a:rPr lang="en-US" sz="1200" kern="1200" dirty="0">
                <a:solidFill>
                  <a:schemeClr val="tx1"/>
                </a:solidFill>
                <a:effectLst/>
                <a:latin typeface="Arial" charset="0"/>
                <a:ea typeface="ＭＳ Ｐゴシック" charset="0"/>
                <a:cs typeface="ＭＳ Ｐゴシック" charset="0"/>
              </a:rPr>
              <a:t> and Film and Journalism School ( </a:t>
            </a:r>
            <a:r>
              <a:rPr lang="en-US" sz="1200" b="1" kern="1200" dirty="0">
                <a:solidFill>
                  <a:schemeClr val="tx1"/>
                </a:solidFill>
                <a:effectLst/>
                <a:latin typeface="Arial" charset="0"/>
                <a:ea typeface="ＭＳ Ｐゴシック" charset="0"/>
                <a:cs typeface="ＭＳ Ｐゴシック" charset="0"/>
              </a:rPr>
              <a:t>Animation, Photography, Filmmaking</a:t>
            </a:r>
            <a:r>
              <a:rPr lang="en-US" sz="1200" kern="1200" dirty="0">
                <a:solidFill>
                  <a:schemeClr val="tx1"/>
                </a:solidFill>
                <a:effectLst/>
                <a:latin typeface="Arial" charset="0"/>
                <a:ea typeface="ＭＳ Ｐゴシック" charset="0"/>
                <a:cs typeface="ＭＳ Ｐゴシック" charset="0"/>
              </a:rPr>
              <a:t>) </a:t>
            </a:r>
            <a:endParaRPr lang="en-GB" sz="1200" kern="1200" dirty="0">
              <a:solidFill>
                <a:schemeClr val="tx1"/>
              </a:solidFill>
              <a:effectLst/>
              <a:latin typeface="Arial" charset="0"/>
              <a:ea typeface="ＭＳ Ｐゴシック" charset="0"/>
              <a:cs typeface="ＭＳ Ｐゴシック" charset="0"/>
            </a:endParaRPr>
          </a:p>
          <a:p>
            <a:r>
              <a:rPr lang="en-US" sz="1200" kern="1200" dirty="0">
                <a:solidFill>
                  <a:schemeClr val="tx1"/>
                </a:solidFill>
                <a:effectLst/>
                <a:latin typeface="Arial" charset="0"/>
                <a:ea typeface="ＭＳ Ｐゴシック" charset="0"/>
                <a:cs typeface="ＭＳ Ｐゴシック" charset="0"/>
              </a:rPr>
              <a:t> </a:t>
            </a:r>
            <a:endParaRPr lang="en-GB" sz="1200" kern="1200" dirty="0">
              <a:solidFill>
                <a:schemeClr val="tx1"/>
              </a:solidFill>
              <a:effectLst/>
              <a:latin typeface="Arial" charset="0"/>
              <a:ea typeface="ＭＳ Ｐゴシック" charset="0"/>
              <a:cs typeface="ＭＳ Ｐゴシック" charset="0"/>
            </a:endParaRPr>
          </a:p>
          <a:p>
            <a:r>
              <a:rPr lang="en-US" sz="1200" u="sng" kern="1200" dirty="0">
                <a:solidFill>
                  <a:schemeClr val="tx1"/>
                </a:solidFill>
                <a:effectLst/>
                <a:latin typeface="Arial" charset="0"/>
                <a:ea typeface="ＭＳ Ｐゴシック" charset="0"/>
                <a:cs typeface="ＭＳ Ｐゴシック" charset="0"/>
                <a:hlinkClick r:id="rId5"/>
              </a:rPr>
              <a:t>Glenside </a:t>
            </a:r>
            <a:r>
              <a:rPr lang="en-US" sz="1200" b="1" u="sng" kern="1200" dirty="0">
                <a:solidFill>
                  <a:schemeClr val="tx1"/>
                </a:solidFill>
                <a:effectLst/>
                <a:latin typeface="Arial" charset="0"/>
                <a:ea typeface="ＭＳ Ｐゴシック" charset="0"/>
                <a:cs typeface="ＭＳ Ｐゴシック" charset="0"/>
                <a:hlinkClick r:id="rId5"/>
              </a:rPr>
              <a:t>Campus</a:t>
            </a:r>
            <a:r>
              <a:rPr lang="en-US" sz="1200" b="1" kern="1200" dirty="0">
                <a:solidFill>
                  <a:schemeClr val="tx1"/>
                </a:solidFill>
                <a:effectLst/>
                <a:latin typeface="Arial" charset="0"/>
                <a:ea typeface="ＭＳ Ｐゴシック" charset="0"/>
                <a:cs typeface="ＭＳ Ｐゴシック" charset="0"/>
              </a:rPr>
              <a:t> – Glenside is home to UWE Bristol’s Faculty of Health and Applied Sciences. Our Allied Health Professions (Physiotherapy, Paramedic Science) as well as </a:t>
            </a:r>
            <a:r>
              <a:rPr lang="en-US" sz="1200" kern="1200" dirty="0">
                <a:solidFill>
                  <a:schemeClr val="tx1"/>
                </a:solidFill>
                <a:effectLst/>
                <a:latin typeface="Arial" charset="0"/>
                <a:ea typeface="ＭＳ Ｐゴシック" charset="0"/>
                <a:cs typeface="ＭＳ Ｐゴシック" charset="0"/>
              </a:rPr>
              <a:t>Nursing and Midwifery courses are taught here. </a:t>
            </a:r>
            <a:endParaRPr lang="en-GB" sz="1200" kern="1200" dirty="0">
              <a:solidFill>
                <a:schemeClr val="tx1"/>
              </a:solidFill>
              <a:effectLst/>
              <a:latin typeface="Arial" charset="0"/>
              <a:ea typeface="ＭＳ Ｐゴシック" charset="0"/>
              <a:cs typeface="ＭＳ Ｐゴシック" charset="0"/>
            </a:endParaRPr>
          </a:p>
          <a:p>
            <a:endParaRPr lang="en-GB" dirty="0"/>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6</a:t>
            </a:fld>
            <a:endParaRPr lang="en-US" altLang="en-US"/>
          </a:p>
        </p:txBody>
      </p:sp>
    </p:spTree>
    <p:extLst>
      <p:ext uri="{BB962C8B-B14F-4D97-AF65-F5344CB8AC3E}">
        <p14:creationId xmlns:p14="http://schemas.microsoft.com/office/powerpoint/2010/main" val="1594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an aerial view of </a:t>
            </a:r>
            <a:r>
              <a:rPr lang="en-GB" dirty="0" err="1"/>
              <a:t>Frenchay</a:t>
            </a:r>
            <a:r>
              <a:rPr lang="en-GB" dirty="0"/>
              <a:t> campus to give you an idea of it’s size. As you can see it’s a very green campus.</a:t>
            </a:r>
          </a:p>
        </p:txBody>
      </p:sp>
      <p:sp>
        <p:nvSpPr>
          <p:cNvPr id="4" name="Slide Number Placeholder 3"/>
          <p:cNvSpPr>
            <a:spLocks noGrp="1"/>
          </p:cNvSpPr>
          <p:nvPr>
            <p:ph type="sldNum" sz="quarter" idx="5"/>
          </p:nvPr>
        </p:nvSpPr>
        <p:spPr/>
        <p:txBody>
          <a:bodyPr/>
          <a:lstStyle/>
          <a:p>
            <a:pPr>
              <a:defRPr/>
            </a:pPr>
            <a:fld id="{0F8A6BB3-15F9-4141-AB05-7BFCB398C0ED}" type="slidenum">
              <a:rPr lang="en-US" altLang="en-US" smtClean="0"/>
              <a:pPr>
                <a:defRPr/>
              </a:pPr>
              <a:t>7</a:t>
            </a:fld>
            <a:endParaRPr lang="en-US" altLang="en-US"/>
          </a:p>
        </p:txBody>
      </p:sp>
    </p:spTree>
    <p:extLst>
      <p:ext uri="{BB962C8B-B14F-4D97-AF65-F5344CB8AC3E}">
        <p14:creationId xmlns:p14="http://schemas.microsoft.com/office/powerpoint/2010/main" val="2239510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is organised into 4 faculties, which each have around 4 departments within them. </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8</a:t>
            </a:fld>
            <a:endParaRPr lang="en-US" altLang="en-US"/>
          </a:p>
        </p:txBody>
      </p:sp>
    </p:spTree>
    <p:extLst>
      <p:ext uri="{BB962C8B-B14F-4D97-AF65-F5344CB8AC3E}">
        <p14:creationId xmlns:p14="http://schemas.microsoft.com/office/powerpoint/2010/main" val="175420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 of over 120 institutions</a:t>
            </a:r>
            <a:br>
              <a:rPr lang="en-GB" dirty="0"/>
            </a:br>
            <a:br>
              <a:rPr lang="en-GB" dirty="0"/>
            </a:br>
            <a:r>
              <a:rPr lang="en-GB" dirty="0"/>
              <a:t>We perform particularly well in fields such as…</a:t>
            </a:r>
            <a:br>
              <a:rPr lang="en-GB" dirty="0"/>
            </a:br>
            <a:br>
              <a:rPr lang="en-GB" dirty="0"/>
            </a:br>
            <a:r>
              <a:rPr lang="en-GB" dirty="0"/>
              <a:t>Our graduates have good outcomes, with over 94% of students in employment of further study 6 months after graduation</a:t>
            </a:r>
          </a:p>
          <a:p>
            <a:endParaRPr lang="en-GB" dirty="0"/>
          </a:p>
          <a:p>
            <a:r>
              <a:rPr lang="en-GB" dirty="0"/>
              <a:t>We are also highly ranked for student satisfaction – measuring areas including quality of courses, teaching, provision of facilities, advice and support services </a:t>
            </a:r>
          </a:p>
        </p:txBody>
      </p:sp>
      <p:sp>
        <p:nvSpPr>
          <p:cNvPr id="4" name="Slide Number Placeholder 3"/>
          <p:cNvSpPr>
            <a:spLocks noGrp="1"/>
          </p:cNvSpPr>
          <p:nvPr>
            <p:ph type="sldNum" sz="quarter" idx="10"/>
          </p:nvPr>
        </p:nvSpPr>
        <p:spPr/>
        <p:txBody>
          <a:bodyPr/>
          <a:lstStyle/>
          <a:p>
            <a:pPr>
              <a:defRPr/>
            </a:pPr>
            <a:fld id="{0F8A6BB3-15F9-4141-AB05-7BFCB398C0ED}" type="slidenum">
              <a:rPr lang="en-US" altLang="en-US" smtClean="0"/>
              <a:pPr>
                <a:defRPr/>
              </a:pPr>
              <a:t>9</a:t>
            </a:fld>
            <a:endParaRPr lang="en-US" altLang="en-US"/>
          </a:p>
        </p:txBody>
      </p:sp>
    </p:spTree>
    <p:extLst>
      <p:ext uri="{BB962C8B-B14F-4D97-AF65-F5344CB8AC3E}">
        <p14:creationId xmlns:p14="http://schemas.microsoft.com/office/powerpoint/2010/main" val="25138089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1A9DAC"/>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1919288" y="14430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7" name="Picture 1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14363" y="5783263"/>
            <a:ext cx="2182812"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4"/>
          </p:nvPr>
        </p:nvSpPr>
        <p:spPr>
          <a:xfrm>
            <a:off x="2325600" y="1340768"/>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charset="0"/>
                <a:ea typeface="Georgia" charset="0"/>
                <a:cs typeface="Georgia" charset="0"/>
              </a:defRPr>
            </a:lvl1pPr>
          </a:lstStyle>
          <a:p>
            <a:pPr lvl="0"/>
            <a:r>
              <a:rPr lang="en-GB" dirty="0"/>
              <a:t>Click to edit Master text styles</a:t>
            </a:r>
          </a:p>
        </p:txBody>
      </p:sp>
      <p:sp>
        <p:nvSpPr>
          <p:cNvPr id="18" name="Text Placeholder 14"/>
          <p:cNvSpPr>
            <a:spLocks noGrp="1"/>
          </p:cNvSpPr>
          <p:nvPr>
            <p:ph type="body" sz="quarter" idx="15"/>
          </p:nvPr>
        </p:nvSpPr>
        <p:spPr>
          <a:xfrm>
            <a:off x="640800" y="1427168"/>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charset="0"/>
                <a:ea typeface="Tahoma" charset="0"/>
                <a:cs typeface="Tahoma" charset="0"/>
              </a:defRPr>
            </a:lvl1pPr>
          </a:lstStyle>
          <a:p>
            <a:pPr lvl="0"/>
            <a:r>
              <a:rPr lang="en-GB" dirty="0"/>
              <a:t>Click to edit Master text styles</a:t>
            </a:r>
          </a:p>
        </p:txBody>
      </p:sp>
      <p:sp>
        <p:nvSpPr>
          <p:cNvPr id="19" name="Text Placeholder 14"/>
          <p:cNvSpPr>
            <a:spLocks noGrp="1"/>
          </p:cNvSpPr>
          <p:nvPr>
            <p:ph type="body" sz="quarter" idx="16"/>
          </p:nvPr>
        </p:nvSpPr>
        <p:spPr>
          <a:xfrm>
            <a:off x="640800" y="1787168"/>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20" name="Text Placeholder 14"/>
          <p:cNvSpPr>
            <a:spLocks noGrp="1"/>
          </p:cNvSpPr>
          <p:nvPr>
            <p:ph type="body" sz="quarter" idx="17"/>
          </p:nvPr>
        </p:nvSpPr>
        <p:spPr>
          <a:xfrm>
            <a:off x="640800" y="2330768"/>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charset="0"/>
                <a:ea typeface="Tahoma" charset="0"/>
                <a:cs typeface="Tahoma" charset="0"/>
              </a:defRPr>
            </a:lvl1pPr>
          </a:lstStyle>
          <a:p>
            <a:pPr lvl="0"/>
            <a:r>
              <a:rPr lang="en-GB" dirty="0"/>
              <a:t>Click to edit Master text styles</a:t>
            </a:r>
          </a:p>
        </p:txBody>
      </p:sp>
      <p:sp>
        <p:nvSpPr>
          <p:cNvPr id="8" name="Text Placeholder 14"/>
          <p:cNvSpPr>
            <a:spLocks noGrp="1"/>
          </p:cNvSpPr>
          <p:nvPr>
            <p:ph type="body" sz="quarter" idx="18"/>
          </p:nvPr>
        </p:nvSpPr>
        <p:spPr>
          <a:xfrm>
            <a:off x="645062" y="4960139"/>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52049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1"/>
          <p:cNvSpPr>
            <a:spLocks noGrp="1"/>
          </p:cNvSpPr>
          <p:nvPr>
            <p:ph type="pic" sz="quarter" idx="12"/>
          </p:nvPr>
        </p:nvSpPr>
        <p:spPr>
          <a:xfrm>
            <a:off x="611560" y="764704"/>
            <a:ext cx="7884740" cy="5112221"/>
          </a:xfrm>
          <a:prstGeom prst="rect">
            <a:avLst/>
          </a:prstGeom>
          <a:solidFill>
            <a:schemeClr val="bg1">
              <a:lumMod val="75000"/>
            </a:schemeClr>
          </a:solidFill>
        </p:spPr>
        <p:txBody>
          <a:bodyPr/>
          <a:lstStyle>
            <a:lvl1pPr marL="0" indent="0">
              <a:buFontTx/>
              <a:buNone/>
              <a:defRPr sz="2400" b="0" i="0">
                <a:ln>
                  <a:solidFill>
                    <a:srgbClr val="FFFFFF"/>
                  </a:solidFill>
                </a:ln>
                <a:solidFill>
                  <a:srgbClr val="FFFFFF"/>
                </a:solidFill>
                <a:latin typeface="Tahoma" charset="0"/>
                <a:ea typeface="Tahoma" charset="0"/>
                <a:cs typeface="Tahoma" charset="0"/>
              </a:defRPr>
            </a:lvl1pPr>
          </a:lstStyle>
          <a:p>
            <a:pPr lvl="0"/>
            <a:r>
              <a:rPr lang="en-GB" noProof="0" dirty="0"/>
              <a:t>Drag picture to placeholder or click icon to add</a:t>
            </a:r>
            <a:endParaRPr lang="en-US" noProof="0" dirty="0"/>
          </a:p>
        </p:txBody>
      </p:sp>
    </p:spTree>
    <p:extLst>
      <p:ext uri="{BB962C8B-B14F-4D97-AF65-F5344CB8AC3E}">
        <p14:creationId xmlns:p14="http://schemas.microsoft.com/office/powerpoint/2010/main" val="1696404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AD8900"/>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5" name="Picture Placeholder 12"/>
          <p:cNvSpPr>
            <a:spLocks noGrp="1"/>
          </p:cNvSpPr>
          <p:nvPr>
            <p:ph type="pic" sz="quarter" idx="13"/>
          </p:nvPr>
        </p:nvSpPr>
        <p:spPr>
          <a:xfrm>
            <a:off x="3059113" y="1268760"/>
            <a:ext cx="3020316" cy="2337087"/>
          </a:xfrm>
          <a:prstGeom prst="rect">
            <a:avLst/>
          </a:prstGeom>
        </p:spPr>
        <p:txBody>
          <a:bodyPr/>
          <a:lstStyle/>
          <a:p>
            <a:endParaRPr lang="en-US" dirty="0"/>
          </a:p>
        </p:txBody>
      </p:sp>
      <p:sp>
        <p:nvSpPr>
          <p:cNvPr id="6"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sp>
        <p:nvSpPr>
          <p:cNvPr id="7" name="Text Placeholder 5"/>
          <p:cNvSpPr>
            <a:spLocks noGrp="1"/>
          </p:cNvSpPr>
          <p:nvPr>
            <p:ph type="body" sz="quarter" idx="15" hasCustomPrompt="1"/>
          </p:nvPr>
        </p:nvSpPr>
        <p:spPr>
          <a:xfrm>
            <a:off x="458065" y="1268760"/>
            <a:ext cx="2385743" cy="4728796"/>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AD8900"/>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AD8900"/>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AD8900"/>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pic>
        <p:nvPicPr>
          <p:cNvPr id="8" name="Picture 7"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288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8136903" cy="608316"/>
          </a:xfrm>
          <a:prstGeom prst="rect">
            <a:avLst/>
          </a:prstGeom>
        </p:spPr>
        <p:txBody>
          <a:bodyPr lIns="0" tIns="0" rIns="0" bIns="0"/>
          <a:lstStyle>
            <a:lvl1pPr marL="0" indent="0">
              <a:lnSpc>
                <a:spcPts val="4200"/>
              </a:lnSpc>
              <a:buFontTx/>
              <a:buNone/>
              <a:defRPr sz="3200" b="0" i="0" baseline="0">
                <a:solidFill>
                  <a:srgbClr val="AD8900"/>
                </a:solidFill>
                <a:latin typeface="Georgia"/>
                <a:ea typeface="Georgia"/>
                <a:cs typeface="Georgia"/>
              </a:defRPr>
            </a:lvl1pPr>
          </a:lstStyle>
          <a:p>
            <a:pPr lvl="0"/>
            <a:r>
              <a:rPr lang="en-GB" dirty="0"/>
              <a:t>Click to edit Master text styles</a:t>
            </a:r>
          </a:p>
        </p:txBody>
      </p:sp>
      <p:sp>
        <p:nvSpPr>
          <p:cNvPr id="4" name="Picture Placeholder 12"/>
          <p:cNvSpPr>
            <a:spLocks noGrp="1"/>
          </p:cNvSpPr>
          <p:nvPr>
            <p:ph type="pic" sz="quarter" idx="11"/>
          </p:nvPr>
        </p:nvSpPr>
        <p:spPr>
          <a:xfrm>
            <a:off x="6118225" y="1268760"/>
            <a:ext cx="3025775" cy="4752528"/>
          </a:xfrm>
          <a:prstGeom prst="rect">
            <a:avLst/>
          </a:prstGeom>
        </p:spPr>
        <p:txBody>
          <a:bodyPr/>
          <a:lstStyle/>
          <a:p>
            <a:endParaRPr lang="en-US" dirty="0"/>
          </a:p>
        </p:txBody>
      </p:sp>
      <p:sp>
        <p:nvSpPr>
          <p:cNvPr id="5" name="Picture Placeholder 12"/>
          <p:cNvSpPr>
            <a:spLocks noGrp="1"/>
          </p:cNvSpPr>
          <p:nvPr>
            <p:ph type="pic" sz="quarter" idx="12"/>
          </p:nvPr>
        </p:nvSpPr>
        <p:spPr>
          <a:xfrm>
            <a:off x="0" y="1268760"/>
            <a:ext cx="3024188" cy="4752528"/>
          </a:xfrm>
          <a:prstGeom prst="rect">
            <a:avLst/>
          </a:prstGeom>
        </p:spPr>
        <p:txBody>
          <a:bodyPr/>
          <a:lstStyle/>
          <a:p>
            <a:endParaRPr lang="en-US"/>
          </a:p>
        </p:txBody>
      </p:sp>
      <p:sp>
        <p:nvSpPr>
          <p:cNvPr id="6" name="Picture Placeholder 12"/>
          <p:cNvSpPr>
            <a:spLocks noGrp="1"/>
          </p:cNvSpPr>
          <p:nvPr>
            <p:ph type="pic" sz="quarter" idx="13"/>
          </p:nvPr>
        </p:nvSpPr>
        <p:spPr>
          <a:xfrm>
            <a:off x="3059113" y="1268760"/>
            <a:ext cx="3020316" cy="2337087"/>
          </a:xfrm>
          <a:prstGeom prst="rect">
            <a:avLst/>
          </a:prstGeom>
        </p:spPr>
        <p:txBody>
          <a:bodyPr/>
          <a:lstStyle/>
          <a:p>
            <a:endParaRPr lang="en-US"/>
          </a:p>
        </p:txBody>
      </p:sp>
      <p:sp>
        <p:nvSpPr>
          <p:cNvPr id="7" name="Picture Placeholder 12"/>
          <p:cNvSpPr>
            <a:spLocks noGrp="1"/>
          </p:cNvSpPr>
          <p:nvPr>
            <p:ph type="pic" sz="quarter" idx="14"/>
          </p:nvPr>
        </p:nvSpPr>
        <p:spPr>
          <a:xfrm>
            <a:off x="3059113" y="3642359"/>
            <a:ext cx="3020316" cy="2378929"/>
          </a:xfrm>
          <a:prstGeom prst="rect">
            <a:avLst/>
          </a:prstGeom>
        </p:spPr>
        <p:txBody>
          <a:bodyPr/>
          <a:lstStyle/>
          <a:p>
            <a:endParaRPr lang="en-US" dirty="0"/>
          </a:p>
        </p:txBody>
      </p:sp>
      <p:pic>
        <p:nvPicPr>
          <p:cNvPr id="8" name="Picture 7"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33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31317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6" name="Text Placeholder 5"/>
          <p:cNvSpPr>
            <a:spLocks noGrp="1"/>
          </p:cNvSpPr>
          <p:nvPr>
            <p:ph type="body" sz="quarter" idx="11"/>
          </p:nvPr>
        </p:nvSpPr>
        <p:spPr>
          <a:xfrm>
            <a:off x="827584" y="1557214"/>
            <a:ext cx="6587628" cy="4464074"/>
          </a:xfrm>
          <a:prstGeom prst="rect">
            <a:avLst/>
          </a:prstGeom>
        </p:spPr>
        <p:txBody>
          <a:bodyPr/>
          <a:lstStyle>
            <a:lvl1pPr marL="266700" indent="-266700">
              <a:buClr>
                <a:srgbClr val="16818D"/>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7155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2"/>
          <p:cNvSpPr>
            <a:spLocks noGrp="1"/>
          </p:cNvSpPr>
          <p:nvPr>
            <p:ph type="body" sz="quarter" idx="11"/>
          </p:nvPr>
        </p:nvSpPr>
        <p:spPr>
          <a:xfrm>
            <a:off x="827584" y="1557214"/>
            <a:ext cx="6587628" cy="4465637"/>
          </a:xfrm>
          <a:prstGeom prst="rect">
            <a:avLst/>
          </a:prstGeom>
        </p:spPr>
        <p:txBody>
          <a:bodyPr/>
          <a:lstStyle>
            <a:lvl1pPr marL="266700" indent="-266700">
              <a:buClr>
                <a:srgbClr val="16818D"/>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48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464025"/>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Tree>
    <p:extLst>
      <p:ext uri="{BB962C8B-B14F-4D97-AF65-F5344CB8AC3E}">
        <p14:creationId xmlns:p14="http://schemas.microsoft.com/office/powerpoint/2010/main" val="1223581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666"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737" y="1584000"/>
            <a:ext cx="3167583" cy="4437288"/>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6818D"/>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16818D"/>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42434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4944"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0015" y="1584148"/>
            <a:ext cx="3167583" cy="4437140"/>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6818D"/>
              </a:buClr>
              <a:buSzTx/>
              <a:buFont typeface="+mj-lt"/>
              <a:buAutoNum type="arabicPeriod"/>
              <a:tabLst/>
              <a:defRPr sz="1400" b="0" i="0" baseline="0">
                <a:solidFill>
                  <a:schemeClr val="tx1"/>
                </a:solidFill>
                <a:latin typeface="Tahoma"/>
                <a:ea typeface="Tahoma"/>
                <a:cs typeface="Tahoma"/>
              </a:defRPr>
            </a:lvl1pPr>
            <a:lvl2pPr marL="541338" indent="-274638">
              <a:buClr>
                <a:srgbClr val="16818D"/>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16818D"/>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185189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782794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1" descr="UWE-Logo-Bottom.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46402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charset="0"/>
                <a:ea typeface="Tahoma" charset="0"/>
                <a:cs typeface="Tahoma" charset="0"/>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16818D"/>
                </a:solidFill>
                <a:latin typeface="Georgia" charset="0"/>
                <a:ea typeface="Georgia" charset="0"/>
                <a:cs typeface="Georgia" charset="0"/>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9402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4" r:id="rId12"/>
  </p:sldLayoutIdLst>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hyperlink" Target="http://www1.uwe.ac.uk/study/studyabroad/comingtouwetostudy/uwebristolexchange/uwebristolexchangepartners.aspx?_ga=2.199341934.1375460815.1515515660-399399048.1511356800"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thestudentsunion.co.uk/"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www1.uwe.ac.uk/students/feesandfunding/managingyourmoney" TargetMode="External"/><Relationship Id="rId3" Type="http://schemas.openxmlformats.org/officeDocument/2006/relationships/hyperlink" Target="http://www1.uwe.ac.uk/whatcanistudy/studyabroad.aspx" TargetMode="External"/><Relationship Id="rId7" Type="http://schemas.openxmlformats.org/officeDocument/2006/relationships/hyperlink" Target="http://www1.uwe.ac.uk/students/academicadvice/studentadvisers.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1.uwe.ac.uk/comingtouwe/internationalstudents/internationalstudentsupport/globalstudentsupport.aspx" TargetMode="External"/><Relationship Id="rId11" Type="http://schemas.openxmlformats.org/officeDocument/2006/relationships/hyperlink" Target="http://www1.uwe.ac.uk/students/healthandwellbeing/faithandspirituality" TargetMode="External"/><Relationship Id="rId5" Type="http://schemas.openxmlformats.org/officeDocument/2006/relationships/image" Target="../media/image44.jpeg"/><Relationship Id="rId10" Type="http://schemas.openxmlformats.org/officeDocument/2006/relationships/hyperlink" Target="http://www1.uwe.ac.uk/students/healthandwellbeing/wellbeingservice.aspx" TargetMode="External"/><Relationship Id="rId4" Type="http://schemas.openxmlformats.org/officeDocument/2006/relationships/hyperlink" Target="mailto:studyabroad@uwe.ac.uk" TargetMode="External"/><Relationship Id="rId9" Type="http://schemas.openxmlformats.org/officeDocument/2006/relationships/hyperlink" Target="http://www1.uwe.ac.uk/study/internationalstudents/visasandimmigration/studentvisasupportservice.aspx"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uwe.ac.uk/news/coronaviru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hyperlink" Target="https://www.gov.uk/coronaviru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LiedK9JHMLc" TargetMode="External"/><Relationship Id="rId3" Type="http://schemas.openxmlformats.org/officeDocument/2006/relationships/image" Target="../media/image13.jpeg"/><Relationship Id="rId7" Type="http://schemas.openxmlformats.org/officeDocument/2006/relationships/hyperlink" Target="https://youtu.be/gq5knY0uG0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hyperlink" Target="https://www.youtube.com/watch?v=bxo91a9za2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GB" altLang="EN-US" dirty="0">
                <a:latin typeface="Tahoma"/>
                <a:ea typeface="ＭＳ Ｐゴシック" charset="-128"/>
              </a:rPr>
              <a:t>Exchange Studies at the </a:t>
            </a:r>
            <a:r>
              <a:rPr lang="EN-GB" altLang="EN-US" dirty="0">
                <a:latin typeface="Tahoma"/>
                <a:ea typeface="ＭＳ Ｐゴシック" charset="-128"/>
              </a:rPr>
              <a:t>University of the West of England</a:t>
            </a: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GB" altLang="EN-US" dirty="0">
                <a:ea typeface="ＭＳ Ｐゴシック" charset="-128"/>
              </a:rPr>
              <a:t>Presentation by</a:t>
            </a:r>
            <a:endParaRPr lang="EN-GB" altLang="EN-US" dirty="0">
              <a:solidFill>
                <a:srgbClr val="FFFFFF"/>
              </a:solidFill>
              <a:latin typeface="Tahoma"/>
              <a:ea typeface="ＭＳ Ｐゴシック" charset="-128"/>
            </a:endParaRPr>
          </a:p>
          <a:p>
            <a:pPr>
              <a:spcBef>
                <a:spcPct val="0"/>
              </a:spcBef>
            </a:pPr>
            <a:endParaRPr lang="EN-US" altLang="EN-US" dirty="0">
              <a:ea typeface="ＭＳ Ｐゴシック" charset="-128"/>
            </a:endParaRPr>
          </a:p>
        </p:txBody>
      </p:sp>
      <p:sp>
        <p:nvSpPr>
          <p:cNvPr id="13315" name="Text Placeholder 3"/>
          <p:cNvSpPr>
            <a:spLocks noGrp="1"/>
          </p:cNvSpPr>
          <p:nvPr>
            <p:ph type="body" sz="quarter" idx="16"/>
          </p:nvPr>
        </p:nvSpPr>
        <p:spPr bwMode="auto">
          <a:xfrm>
            <a:off x="640800" y="1787168"/>
            <a:ext cx="1122888" cy="53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UWE Study Abroad Team</a:t>
            </a:r>
          </a:p>
        </p:txBody>
      </p:sp>
      <p:sp>
        <p:nvSpPr>
          <p:cNvPr id="13316" name="Text Placeholder 4"/>
          <p:cNvSpPr>
            <a:spLocks noGrp="1"/>
          </p:cNvSpPr>
          <p:nvPr>
            <p:ph type="body"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US" altLang="en-US" dirty="0">
              <a:ea typeface="ＭＳ Ｐゴシック" charset="-128"/>
            </a:endParaRPr>
          </a:p>
        </p:txBody>
      </p:sp>
      <p:sp>
        <p:nvSpPr>
          <p:cNvPr id="2" name="Text Placeholder 1"/>
          <p:cNvSpPr>
            <a:spLocks noGrp="1"/>
          </p:cNvSpPr>
          <p:nvPr>
            <p:ph type="body" sz="quarter" idx="18"/>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077" y="270831"/>
            <a:ext cx="5323035" cy="752424"/>
          </a:xfrm>
        </p:spPr>
        <p:txBody>
          <a:bodyPr/>
          <a:lstStyle/>
          <a:p>
            <a:r>
              <a:rPr lang="en-GB" sz="3200" dirty="0">
                <a:latin typeface="Tahoma" panose="020B0604030504040204" pitchFamily="34" charset="0"/>
                <a:ea typeface="Tahoma" panose="020B0604030504040204" pitchFamily="34" charset="0"/>
                <a:cs typeface="Tahoma" panose="020B0604030504040204" pitchFamily="34" charset="0"/>
              </a:rPr>
              <a:t>Accommodation – </a:t>
            </a:r>
            <a:r>
              <a:rPr lang="en-GB" sz="3200" dirty="0" err="1">
                <a:latin typeface="Tahoma" panose="020B0604030504040204" pitchFamily="34" charset="0"/>
                <a:ea typeface="Tahoma" panose="020B0604030504040204" pitchFamily="34" charset="0"/>
                <a:cs typeface="Tahoma" panose="020B0604030504040204" pitchFamily="34" charset="0"/>
              </a:rPr>
              <a:t>Frenchay</a:t>
            </a:r>
            <a:r>
              <a:rPr lang="en-GB" sz="3200" dirty="0">
                <a:latin typeface="Tahoma" panose="020B0604030504040204" pitchFamily="34" charset="0"/>
                <a:ea typeface="Tahoma" panose="020B0604030504040204" pitchFamily="34" charset="0"/>
                <a:cs typeface="Tahoma" panose="020B0604030504040204" pitchFamily="34" charset="0"/>
              </a:rPr>
              <a:t> </a:t>
            </a:r>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80112" y="260648"/>
            <a:ext cx="3155996" cy="2282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0112" y="2506510"/>
            <a:ext cx="3155996" cy="1984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80112" y="4491252"/>
            <a:ext cx="3179231" cy="223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48233" y="1029001"/>
            <a:ext cx="4464496" cy="4524315"/>
          </a:xfrm>
          <a:prstGeom prst="rect">
            <a:avLst/>
          </a:prstGeom>
          <a:noFill/>
        </p:spPr>
        <p:txBody>
          <a:bodyPr wrap="square" rtlCol="0">
            <a:spAutoFit/>
          </a:bodyPr>
          <a:lstStyle/>
          <a:p>
            <a:endParaRPr lang="en-GB" b="1" dirty="0">
              <a:solidFill>
                <a:srgbClr val="16818D"/>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On campus: Student Village, </a:t>
            </a:r>
            <a:r>
              <a:rPr lang="en-GB" dirty="0" err="1">
                <a:latin typeface="Tahoma" panose="020B0604030504040204" pitchFamily="34" charset="0"/>
                <a:ea typeface="Tahoma" panose="020B0604030504040204" pitchFamily="34" charset="0"/>
                <a:cs typeface="Tahoma" panose="020B0604030504040204" pitchFamily="34" charset="0"/>
              </a:rPr>
              <a:t>Wallscourt</a:t>
            </a:r>
            <a:r>
              <a:rPr lang="en-GB" dirty="0">
                <a:latin typeface="Tahoma" panose="020B0604030504040204" pitchFamily="34" charset="0"/>
                <a:ea typeface="Tahoma" panose="020B0604030504040204" pitchFamily="34" charset="0"/>
                <a:cs typeface="Tahoma" panose="020B0604030504040204" pitchFamily="34" charset="0"/>
              </a:rPr>
              <a:t> Park, Carroll Court </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2400+ rooms</a:t>
            </a:r>
          </a:p>
          <a:p>
            <a:pPr marL="285750" indent="-285750">
              <a:buFont typeface="Arial" panose="020B0604020202020204" pitchFamily="34" charset="0"/>
              <a:buChar char="•"/>
            </a:pPr>
            <a:r>
              <a:rPr lang="en-GB" dirty="0">
                <a:latin typeface="Tahoma" panose="020B0604030504040204" pitchFamily="34" charset="0"/>
                <a:ea typeface="Tahoma" panose="020B0604030504040204" pitchFamily="34" charset="0"/>
                <a:cs typeface="Tahoma" panose="020B0604030504040204" pitchFamily="34" charset="0"/>
              </a:rPr>
              <a:t>Prices ranging from £4694 for a twin room to £7700 for a studio flat</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Most on campus accommodation provides a reception, extensive CCTV monitoring and on-site staff, shared facilities including a kitchen and lounge, and shared or </a:t>
            </a:r>
            <a:r>
              <a:rPr lang="en-US" dirty="0" err="1">
                <a:latin typeface="Tahoma" panose="020B0604030504040204" pitchFamily="34" charset="0"/>
                <a:ea typeface="Tahoma" panose="020B0604030504040204" pitchFamily="34" charset="0"/>
                <a:cs typeface="Tahoma" panose="020B0604030504040204" pitchFamily="34" charset="0"/>
              </a:rPr>
              <a:t>ensuite</a:t>
            </a:r>
            <a:r>
              <a:rPr lang="en-US" dirty="0">
                <a:latin typeface="Tahoma" panose="020B0604030504040204" pitchFamily="34" charset="0"/>
                <a:ea typeface="Tahoma" panose="020B0604030504040204" pitchFamily="34" charset="0"/>
                <a:cs typeface="Tahoma" panose="020B0604030504040204" pitchFamily="34" charset="0"/>
              </a:rPr>
              <a:t> bathrooms</a:t>
            </a:r>
          </a:p>
          <a:p>
            <a:pPr marL="285750" indent="-285750">
              <a:buFont typeface="Arial" panose="020B0604020202020204" pitchFamily="34" charset="0"/>
              <a:buChar char="•"/>
            </a:pPr>
            <a:r>
              <a:rPr lang="en-US" dirty="0">
                <a:latin typeface="Tahoma" panose="020B0604030504040204" pitchFamily="34" charset="0"/>
                <a:ea typeface="Tahoma" panose="020B0604030504040204" pitchFamily="34" charset="0"/>
                <a:cs typeface="Tahoma" panose="020B0604030504040204" pitchFamily="34" charset="0"/>
              </a:rPr>
              <a:t>In easy reach of transport links, campus facilities including sports facilities and the Students Union bar &amp; shops, and local supermarkets</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802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6077" y="173177"/>
            <a:ext cx="6515621" cy="651068"/>
          </a:xfrm>
        </p:spPr>
        <p:txBody>
          <a:bodyPr/>
          <a:lstStyle/>
          <a:p>
            <a:r>
              <a:rPr lang="en-GB" sz="3600" dirty="0">
                <a:latin typeface="Tahoma" panose="020B0604030504040204" pitchFamily="34" charset="0"/>
                <a:ea typeface="Tahoma" panose="020B0604030504040204" pitchFamily="34" charset="0"/>
                <a:cs typeface="Tahoma" panose="020B0604030504040204" pitchFamily="34" charset="0"/>
              </a:rPr>
              <a:t>Accommodation – City Centre</a:t>
            </a:r>
          </a:p>
          <a:p>
            <a:endParaRPr lang="en-GB" sz="3200" dirty="0"/>
          </a:p>
          <a:p>
            <a:endParaRPr lang="en-GB" sz="3200"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14982" y="766741"/>
            <a:ext cx="2629018" cy="215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563888" y="766742"/>
            <a:ext cx="2951094" cy="215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986" y="1124744"/>
            <a:ext cx="3600400" cy="1631216"/>
          </a:xfrm>
          <a:prstGeom prst="rect">
            <a:avLst/>
          </a:prstGeom>
          <a:noFill/>
        </p:spPr>
        <p:txBody>
          <a:bodyPr wrap="square" rtlCol="0">
            <a:spAutoFit/>
          </a:bodyPr>
          <a:lstStyle/>
          <a:p>
            <a:r>
              <a:rPr lang="en-GB" b="1" dirty="0">
                <a:solidFill>
                  <a:srgbClr val="16818D"/>
                </a:solidFill>
                <a:latin typeface="Tahoma" panose="020B0604030504040204" pitchFamily="34" charset="0"/>
                <a:ea typeface="Tahoma" panose="020B0604030504040204" pitchFamily="34" charset="0"/>
                <a:cs typeface="Tahoma" panose="020B0604030504040204" pitchFamily="34" charset="0"/>
              </a:rPr>
              <a:t>Phoenix Court</a:t>
            </a:r>
          </a:p>
          <a:p>
            <a:endParaRPr lang="en-GB" b="1" dirty="0">
              <a:solidFill>
                <a:srgbClr val="16818D"/>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92 single study bedrooms</a:t>
            </a: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£6864 (standard </a:t>
            </a:r>
            <a:r>
              <a:rPr lang="en-GB" sz="1600" dirty="0" err="1">
                <a:latin typeface="Tahoma" panose="020B0604030504040204" pitchFamily="34" charset="0"/>
                <a:ea typeface="Tahoma" panose="020B0604030504040204" pitchFamily="34" charset="0"/>
                <a:cs typeface="Tahoma" panose="020B0604030504040204" pitchFamily="34" charset="0"/>
              </a:rPr>
              <a:t>en</a:t>
            </a:r>
            <a:r>
              <a:rPr lang="en-GB" sz="1600" dirty="0">
                <a:latin typeface="Tahoma" panose="020B0604030504040204" pitchFamily="34" charset="0"/>
                <a:ea typeface="Tahoma" panose="020B0604030504040204" pitchFamily="34" charset="0"/>
                <a:cs typeface="Tahoma" panose="020B0604030504040204" pitchFamily="34" charset="0"/>
              </a:rPr>
              <a:t>-suite)</a:t>
            </a: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Bike storage</a:t>
            </a: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Common room &amp; pool table </a:t>
            </a:r>
          </a:p>
        </p:txBody>
      </p:sp>
      <p:sp>
        <p:nvSpPr>
          <p:cNvPr id="13" name="TextBox 12"/>
          <p:cNvSpPr txBox="1"/>
          <p:nvPr/>
        </p:nvSpPr>
        <p:spPr>
          <a:xfrm>
            <a:off x="57986" y="3782805"/>
            <a:ext cx="3384376" cy="1908215"/>
          </a:xfrm>
          <a:prstGeom prst="rect">
            <a:avLst/>
          </a:prstGeom>
          <a:noFill/>
        </p:spPr>
        <p:txBody>
          <a:bodyPr wrap="square" rtlCol="0">
            <a:spAutoFit/>
          </a:bodyPr>
          <a:lstStyle/>
          <a:p>
            <a:r>
              <a:rPr lang="en-GB" b="1" dirty="0" err="1">
                <a:solidFill>
                  <a:srgbClr val="16818D"/>
                </a:solidFill>
                <a:latin typeface="Tahoma" panose="020B0604030504040204" pitchFamily="34" charset="0"/>
                <a:ea typeface="Tahoma" panose="020B0604030504040204" pitchFamily="34" charset="0"/>
                <a:cs typeface="Tahoma" panose="020B0604030504040204" pitchFamily="34" charset="0"/>
              </a:rPr>
              <a:t>Marketgate</a:t>
            </a:r>
            <a:endParaRPr lang="en-GB" b="1" dirty="0">
              <a:solidFill>
                <a:srgbClr val="16818D"/>
              </a:solidFill>
              <a:latin typeface="Tahoma" panose="020B0604030504040204" pitchFamily="34" charset="0"/>
              <a:ea typeface="Tahoma" panose="020B0604030504040204" pitchFamily="34" charset="0"/>
              <a:cs typeface="Tahoma" panose="020B0604030504040204" pitchFamily="34" charset="0"/>
            </a:endParaRPr>
          </a:p>
          <a:p>
            <a:endParaRPr lang="en-GB" b="1" dirty="0">
              <a:solidFill>
                <a:srgbClr val="16818D"/>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490 rooms, including 49 </a:t>
            </a:r>
            <a:r>
              <a:rPr lang="en-GB" sz="1600" dirty="0" err="1">
                <a:latin typeface="Tahoma" panose="020B0604030504040204" pitchFamily="34" charset="0"/>
                <a:ea typeface="Tahoma" panose="020B0604030504040204" pitchFamily="34" charset="0"/>
                <a:cs typeface="Tahoma" panose="020B0604030504040204" pitchFamily="34" charset="0"/>
              </a:rPr>
              <a:t>en</a:t>
            </a:r>
            <a:r>
              <a:rPr lang="en-GB" sz="1600" dirty="0">
                <a:latin typeface="Tahoma" panose="020B0604030504040204" pitchFamily="34" charset="0"/>
                <a:ea typeface="Tahoma" panose="020B0604030504040204" pitchFamily="34" charset="0"/>
                <a:cs typeface="Tahoma" panose="020B0604030504040204" pitchFamily="34" charset="0"/>
              </a:rPr>
              <a:t>-suite and 17 studios</a:t>
            </a: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£6512.00 (</a:t>
            </a:r>
            <a:r>
              <a:rPr lang="en-GB" sz="1600" dirty="0" err="1">
                <a:latin typeface="Tahoma" panose="020B0604030504040204" pitchFamily="34" charset="0"/>
                <a:ea typeface="Tahoma" panose="020B0604030504040204" pitchFamily="34" charset="0"/>
                <a:cs typeface="Tahoma" panose="020B0604030504040204" pitchFamily="34" charset="0"/>
              </a:rPr>
              <a:t>en</a:t>
            </a:r>
            <a:r>
              <a:rPr lang="en-GB" sz="1600" dirty="0">
                <a:latin typeface="Tahoma" panose="020B0604030504040204" pitchFamily="34" charset="0"/>
                <a:ea typeface="Tahoma" panose="020B0604030504040204" pitchFamily="34" charset="0"/>
                <a:cs typeface="Tahoma" panose="020B0604030504040204" pitchFamily="34" charset="0"/>
              </a:rPr>
              <a:t>-suite rooms)</a:t>
            </a:r>
          </a:p>
          <a:p>
            <a:pPr marL="285750"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Communal living areas with flat screen TV’s</a:t>
            </a: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74637" y="3807740"/>
            <a:ext cx="2769363" cy="2376264"/>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6692" y="3788594"/>
            <a:ext cx="3075772" cy="2376265"/>
          </a:xfrm>
          <a:prstGeom prst="rect">
            <a:avLst/>
          </a:prstGeom>
        </p:spPr>
      </p:pic>
    </p:spTree>
    <p:extLst>
      <p:ext uri="{BB962C8B-B14F-4D97-AF65-F5344CB8AC3E}">
        <p14:creationId xmlns:p14="http://schemas.microsoft.com/office/powerpoint/2010/main" val="292625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1" y="689700"/>
            <a:ext cx="8064897" cy="651068"/>
          </a:xfrm>
        </p:spPr>
        <p:txBody>
          <a:bodyPr/>
          <a:lstStyle/>
          <a:p>
            <a:r>
              <a:rPr lang="en-US" dirty="0">
                <a:solidFill>
                  <a:srgbClr val="A65C45"/>
                </a:solidFill>
              </a:rPr>
              <a:t>Exchange Studies at UWE Bristol </a:t>
            </a:r>
            <a:endParaRPr lang="en-GB" dirty="0">
              <a:solidFill>
                <a:srgbClr val="A65C45"/>
              </a:solidFill>
            </a:endParaRPr>
          </a:p>
        </p:txBody>
      </p:sp>
      <p:sp>
        <p:nvSpPr>
          <p:cNvPr id="3" name="Text Placeholder 2"/>
          <p:cNvSpPr>
            <a:spLocks noGrp="1"/>
          </p:cNvSpPr>
          <p:nvPr>
            <p:ph type="body" sz="quarter" idx="11"/>
          </p:nvPr>
        </p:nvSpPr>
        <p:spPr>
          <a:xfrm>
            <a:off x="883615" y="1340768"/>
            <a:ext cx="7488832" cy="4464074"/>
          </a:xfrm>
        </p:spPr>
        <p:txBody>
          <a:bodyPr>
            <a:normAutofit lnSpcReduction="10000"/>
          </a:bodyPr>
          <a:lstStyle/>
          <a:p>
            <a:pPr marL="0" indent="0">
              <a:buNone/>
            </a:pPr>
            <a:r>
              <a:rPr lang="en-GB" sz="1400" b="1" dirty="0">
                <a:latin typeface="+mj-lt"/>
              </a:rPr>
              <a:t>UWE Bristol is an international university, with an excellent reputation for teaching and learning. Coming to study at UWE Bristol for a semester or a full academic year from a partner institution is a great opportunity to join a welcoming and supportive University. </a:t>
            </a:r>
          </a:p>
          <a:p>
            <a:pPr marL="0" indent="0">
              <a:buNone/>
            </a:pPr>
            <a:endParaRPr lang="en-US" sz="1200" b="1" dirty="0">
              <a:latin typeface="+mj-lt"/>
            </a:endParaRPr>
          </a:p>
          <a:p>
            <a:pPr marL="0" indent="0">
              <a:buNone/>
            </a:pPr>
            <a:r>
              <a:rPr lang="en-US" sz="1400" dirty="0">
                <a:latin typeface="+mj-lt"/>
              </a:rPr>
              <a:t>We have exchange agreements with over 80 partner institutions. We welcome students from all over the world to study subjects across all 4 faculties, in subject areas such as:</a:t>
            </a:r>
          </a:p>
          <a:p>
            <a:pPr lvl="2">
              <a:buFont typeface="Arial" panose="020B0604020202020204" pitchFamily="34" charset="0"/>
              <a:buChar char="•"/>
            </a:pPr>
            <a:r>
              <a:rPr lang="en-US" sz="1400" dirty="0">
                <a:latin typeface="+mj-lt"/>
              </a:rPr>
              <a:t>Business Management, Accounting and Finance </a:t>
            </a:r>
          </a:p>
          <a:p>
            <a:pPr lvl="2">
              <a:buFont typeface="Arial" panose="020B0604020202020204" pitchFamily="34" charset="0"/>
              <a:buChar char="•"/>
            </a:pPr>
            <a:r>
              <a:rPr lang="en-US" sz="1400" dirty="0">
                <a:latin typeface="+mj-lt"/>
              </a:rPr>
              <a:t>Architecture – including Interior Architecture, Planning and Environmental Engineering </a:t>
            </a:r>
          </a:p>
          <a:p>
            <a:pPr lvl="2">
              <a:buFont typeface="Arial" panose="020B0604020202020204" pitchFamily="34" charset="0"/>
              <a:buChar char="•"/>
            </a:pPr>
            <a:r>
              <a:rPr lang="en-US" sz="1400" dirty="0">
                <a:latin typeface="+mj-lt"/>
              </a:rPr>
              <a:t>Geography and Environmental Management</a:t>
            </a:r>
          </a:p>
          <a:p>
            <a:pPr lvl="2">
              <a:buFont typeface="Arial" panose="020B0604020202020204" pitchFamily="34" charset="0"/>
              <a:buChar char="•"/>
            </a:pPr>
            <a:r>
              <a:rPr lang="en-US" sz="1400" dirty="0">
                <a:latin typeface="+mj-lt"/>
              </a:rPr>
              <a:t>Nursing</a:t>
            </a:r>
          </a:p>
          <a:p>
            <a:pPr lvl="2">
              <a:buFont typeface="Arial" panose="020B0604020202020204" pitchFamily="34" charset="0"/>
              <a:buChar char="•"/>
            </a:pPr>
            <a:r>
              <a:rPr lang="en-US" sz="1400" dirty="0">
                <a:latin typeface="+mj-lt"/>
              </a:rPr>
              <a:t>Allied Health Professions – Including Physiotherapy, Diagnostic Imaging</a:t>
            </a:r>
          </a:p>
          <a:p>
            <a:pPr lvl="2">
              <a:buFont typeface="Arial" panose="020B0604020202020204" pitchFamily="34" charset="0"/>
              <a:buChar char="•"/>
            </a:pPr>
            <a:r>
              <a:rPr lang="en-US" sz="1400" dirty="0">
                <a:latin typeface="+mj-lt"/>
              </a:rPr>
              <a:t>Health and Social Sciences – Including Sociology, Philosophy, Psychology and Politics and International Relations</a:t>
            </a:r>
          </a:p>
          <a:p>
            <a:pPr marL="0" indent="0">
              <a:buNone/>
            </a:pPr>
            <a:endParaRPr lang="en-US" sz="1400" dirty="0">
              <a:latin typeface="+mj-lt"/>
            </a:endParaRPr>
          </a:p>
          <a:p>
            <a:pPr marL="0" indent="0">
              <a:buNone/>
            </a:pPr>
            <a:r>
              <a:rPr lang="en-US" sz="1400" dirty="0">
                <a:latin typeface="+mj-lt"/>
              </a:rPr>
              <a:t>Exchange Agreements are usually limited to specific subject areas or academic departments – and cross-faculty study is usually not permitted due to both timetabling constraints and agreement limitations.</a:t>
            </a:r>
          </a:p>
          <a:p>
            <a:pPr marL="0" indent="0">
              <a:buNone/>
            </a:pPr>
            <a:endParaRPr lang="en-US" sz="1400" dirty="0">
              <a:latin typeface="+mj-lt"/>
            </a:endParaRPr>
          </a:p>
          <a:p>
            <a:pPr marL="0" indent="0">
              <a:buNone/>
            </a:pPr>
            <a:r>
              <a:rPr lang="en-US" sz="1400" dirty="0">
                <a:latin typeface="+mj-lt"/>
              </a:rPr>
              <a:t>A full list of our existing exchange partners is available on our </a:t>
            </a:r>
            <a:r>
              <a:rPr lang="en-US" sz="1400" dirty="0">
                <a:latin typeface="+mj-lt"/>
                <a:hlinkClick r:id="rId2"/>
              </a:rPr>
              <a:t>webpages</a:t>
            </a:r>
            <a:r>
              <a:rPr lang="en-US" sz="1400" dirty="0">
                <a:latin typeface="+mj-lt"/>
              </a:rPr>
              <a:t>. </a:t>
            </a:r>
          </a:p>
          <a:p>
            <a:pPr marL="0" indent="0">
              <a:buNone/>
            </a:pPr>
            <a:endParaRPr lang="en-GB" sz="1400" dirty="0">
              <a:latin typeface="+mj-lt"/>
            </a:endParaRPr>
          </a:p>
          <a:p>
            <a:pPr marL="0" indent="0">
              <a:buNone/>
            </a:pPr>
            <a:endParaRPr lang="en-US" dirty="0"/>
          </a:p>
          <a:p>
            <a:pPr marL="0" indent="0">
              <a:buNone/>
            </a:pPr>
            <a:endParaRPr lang="en-GB" dirty="0"/>
          </a:p>
          <a:p>
            <a:endParaRPr lang="en-GB" dirty="0"/>
          </a:p>
        </p:txBody>
      </p:sp>
    </p:spTree>
    <p:extLst>
      <p:ext uri="{BB962C8B-B14F-4D97-AF65-F5344CB8AC3E}">
        <p14:creationId xmlns:p14="http://schemas.microsoft.com/office/powerpoint/2010/main" val="272806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87825" y="332656"/>
            <a:ext cx="5688632" cy="634666"/>
          </a:xfrm>
        </p:spPr>
        <p:txBody>
          <a:bodyPr>
            <a:normAutofit/>
          </a:bodyPr>
          <a:lstStyle/>
          <a:p>
            <a:r>
              <a:rPr lang="en-US" sz="3700" dirty="0">
                <a:solidFill>
                  <a:srgbClr val="D6A700"/>
                </a:solidFill>
              </a:rPr>
              <a:t>Business and Management</a:t>
            </a:r>
            <a:endParaRPr lang="en-GB" sz="3700" dirty="0">
              <a:solidFill>
                <a:srgbClr val="D6A700"/>
              </a:solidFill>
            </a:endParaRPr>
          </a:p>
        </p:txBody>
      </p:sp>
      <p:sp>
        <p:nvSpPr>
          <p:cNvPr id="3" name="Text Placeholder 2"/>
          <p:cNvSpPr>
            <a:spLocks noGrp="1"/>
          </p:cNvSpPr>
          <p:nvPr>
            <p:ph type="body" sz="quarter" idx="11"/>
          </p:nvPr>
        </p:nvSpPr>
        <p:spPr>
          <a:xfrm>
            <a:off x="2987824" y="967322"/>
            <a:ext cx="5795540" cy="5558022"/>
          </a:xfrm>
        </p:spPr>
        <p:txBody>
          <a:bodyPr>
            <a:noAutofit/>
          </a:bodyPr>
          <a:lstStyle/>
          <a:p>
            <a:pPr marL="0" indent="0">
              <a:buNone/>
            </a:pPr>
            <a:r>
              <a:rPr lang="en-US" sz="1300" b="1" dirty="0">
                <a:latin typeface="+mj-lt"/>
              </a:rPr>
              <a:t>Leadership, collaboration, enterprise. Our business and management courses enable students to develop the skills they need for a successful career in business by learning in an authentic environment, with access to state-of-the-art learning tools. </a:t>
            </a:r>
          </a:p>
          <a:p>
            <a:pPr marL="0" indent="0">
              <a:buNone/>
            </a:pPr>
            <a:endParaRPr lang="en-US" sz="1300" dirty="0">
              <a:latin typeface="+mj-lt"/>
            </a:endParaRPr>
          </a:p>
          <a:p>
            <a:pPr marL="0" indent="0">
              <a:buNone/>
            </a:pPr>
            <a:r>
              <a:rPr lang="en-GB" sz="1300" dirty="0">
                <a:latin typeface="+mj-lt"/>
              </a:rPr>
              <a:t>Shortlisted for Business School of the Year in the Times Higher Education Awards (2017), Bristol Business School offers courses that hold accreditation from many UK and international professional and educational bodies, including ACCA, CIMA, CIPD and EFMD (EPAS).</a:t>
            </a:r>
          </a:p>
          <a:p>
            <a:pPr marL="0" indent="0">
              <a:buNone/>
            </a:pPr>
            <a:endParaRPr lang="en-GB" sz="1300" dirty="0">
              <a:latin typeface="+mj-lt"/>
            </a:endParaRPr>
          </a:p>
          <a:p>
            <a:pPr marL="0" indent="0">
              <a:buNone/>
            </a:pPr>
            <a:r>
              <a:rPr lang="en-US" sz="1300" dirty="0">
                <a:latin typeface="+mj-lt"/>
              </a:rPr>
              <a:t>Located in a new £55m landmark Business </a:t>
            </a:r>
            <a:r>
              <a:rPr lang="en-GB" sz="1300" dirty="0">
                <a:latin typeface="+mj-lt"/>
              </a:rPr>
              <a:t>School at the heart of </a:t>
            </a:r>
            <a:r>
              <a:rPr lang="en-GB" sz="1300" dirty="0" err="1">
                <a:latin typeface="+mj-lt"/>
              </a:rPr>
              <a:t>Frenchay</a:t>
            </a:r>
            <a:r>
              <a:rPr lang="en-GB" sz="1300" dirty="0">
                <a:latin typeface="+mj-lt"/>
              </a:rPr>
              <a:t> campus, students benefit from wall-to-wall world class facilities, modern lecture theatres, a Bloomberg trading room and Atrium café.</a:t>
            </a:r>
          </a:p>
          <a:p>
            <a:pPr marL="0" indent="0">
              <a:buNone/>
            </a:pPr>
            <a:endParaRPr lang="en-GB" sz="1300" dirty="0">
              <a:latin typeface="+mj-lt"/>
            </a:endParaRPr>
          </a:p>
          <a:p>
            <a:pPr marL="0" indent="0">
              <a:buNone/>
            </a:pPr>
            <a:r>
              <a:rPr lang="en-US" sz="1300" dirty="0">
                <a:latin typeface="+mj-lt"/>
              </a:rPr>
              <a:t>The department welcomes students from among it’s 25 exchange partners each semester and provides a bespoke induction process to maximize student experience and integration. </a:t>
            </a:r>
          </a:p>
          <a:p>
            <a:pPr marL="0" indent="0">
              <a:buNone/>
            </a:pPr>
            <a:endParaRPr lang="en-GB" sz="1300" dirty="0">
              <a:latin typeface="+mj-lt"/>
            </a:endParaRPr>
          </a:p>
          <a:p>
            <a:pPr marL="0" indent="0">
              <a:buNone/>
            </a:pPr>
            <a:r>
              <a:rPr lang="en-US" sz="1300" dirty="0">
                <a:latin typeface="+mj-lt"/>
              </a:rPr>
              <a:t>Incoming exchange students have the opportunity to study modules </a:t>
            </a:r>
            <a:r>
              <a:rPr lang="en-GB" sz="1300" dirty="0">
                <a:latin typeface="+mj-lt"/>
              </a:rPr>
              <a:t>in Business and Management, International Business, Marketing, Accounting and Finance, Economics and Human Resource Management.</a:t>
            </a:r>
          </a:p>
          <a:p>
            <a:pPr marL="0" indent="0">
              <a:buNone/>
            </a:pPr>
            <a:endParaRPr lang="en-GB" sz="1300" dirty="0">
              <a:latin typeface="+mj-lt"/>
            </a:endParaRPr>
          </a:p>
          <a:p>
            <a:pPr marL="0" indent="0">
              <a:buNone/>
            </a:pPr>
            <a:r>
              <a:rPr lang="en-US" sz="1300" dirty="0">
                <a:latin typeface="+mj-lt"/>
              </a:rPr>
              <a:t>Students can study with us for either a semester or a full academic year, and are permitted to switch </a:t>
            </a:r>
            <a:r>
              <a:rPr lang="en-GB" sz="1300" dirty="0">
                <a:latin typeface="+mj-lt"/>
              </a:rPr>
              <a:t>programmes following the successful completion of their first semester.</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4" y="476672"/>
            <a:ext cx="2735796" cy="182386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505" y="2348880"/>
            <a:ext cx="2735795" cy="182043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5" y="4221088"/>
            <a:ext cx="2735793" cy="1823862"/>
          </a:xfrm>
          <a:prstGeom prst="rect">
            <a:avLst/>
          </a:prstGeom>
        </p:spPr>
      </p:pic>
    </p:spTree>
    <p:extLst>
      <p:ext uri="{BB962C8B-B14F-4D97-AF65-F5344CB8AC3E}">
        <p14:creationId xmlns:p14="http://schemas.microsoft.com/office/powerpoint/2010/main" val="1101162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rgbClr val="598752"/>
                </a:solidFill>
              </a:rPr>
              <a:t>Geography</a:t>
            </a:r>
            <a:endParaRPr lang="en-GB" dirty="0">
              <a:solidFill>
                <a:srgbClr val="598752"/>
              </a:solidFill>
            </a:endParaRPr>
          </a:p>
        </p:txBody>
      </p:sp>
      <p:sp>
        <p:nvSpPr>
          <p:cNvPr id="3" name="Text Placeholder 2"/>
          <p:cNvSpPr>
            <a:spLocks noGrp="1"/>
          </p:cNvSpPr>
          <p:nvPr>
            <p:ph type="body" sz="quarter" idx="11"/>
          </p:nvPr>
        </p:nvSpPr>
        <p:spPr>
          <a:xfrm>
            <a:off x="827584" y="1354818"/>
            <a:ext cx="4608512" cy="4668033"/>
          </a:xfrm>
        </p:spPr>
        <p:txBody>
          <a:bodyPr>
            <a:normAutofit fontScale="92500"/>
          </a:bodyPr>
          <a:lstStyle/>
          <a:p>
            <a:pPr marL="0" indent="0">
              <a:buNone/>
            </a:pPr>
            <a:r>
              <a:rPr lang="en-US" sz="1400" b="1" dirty="0">
                <a:latin typeface="+mj-lt"/>
              </a:rPr>
              <a:t>UWE’s BSc Geography course is accredited by the Institution of Environmental Sciences and the Royal Geographical Society. </a:t>
            </a:r>
          </a:p>
          <a:p>
            <a:pPr marL="0" indent="0">
              <a:buNone/>
            </a:pPr>
            <a:endParaRPr lang="en-US" sz="1400" dirty="0">
              <a:latin typeface="+mj-lt"/>
            </a:endParaRPr>
          </a:p>
          <a:p>
            <a:pPr marL="0" indent="0">
              <a:buNone/>
            </a:pPr>
            <a:r>
              <a:rPr lang="en-US" sz="1400" dirty="0">
                <a:latin typeface="+mj-lt"/>
              </a:rPr>
              <a:t>Exchange students usually join either level 2 or level 3 of the course (year 2 or year 3 of the 3-year course). </a:t>
            </a:r>
          </a:p>
          <a:p>
            <a:pPr marL="0" indent="0">
              <a:buNone/>
            </a:pPr>
            <a:endParaRPr lang="en-US" sz="1400" dirty="0">
              <a:latin typeface="+mj-lt"/>
            </a:endParaRPr>
          </a:p>
          <a:p>
            <a:pPr marL="0" indent="0">
              <a:buNone/>
            </a:pPr>
            <a:r>
              <a:rPr lang="en-US" sz="1400" dirty="0">
                <a:latin typeface="+mj-lt"/>
              </a:rPr>
              <a:t>The course equips students with a solid understanding of the science behind the main environmental challenges faced by human society. Students learn about managing natural environments, and develop skills in surveying, mapping, environmental assessment, geographical statistics and computer-based spatial analysis. Optional modules include climate change, river dynamics, ecosystem conservation and global resource management. </a:t>
            </a:r>
          </a:p>
          <a:p>
            <a:pPr marL="0" indent="0">
              <a:buNone/>
            </a:pPr>
            <a:endParaRPr lang="en-US" sz="1400" dirty="0">
              <a:latin typeface="+mj-lt"/>
            </a:endParaRPr>
          </a:p>
          <a:p>
            <a:pPr marL="0" indent="0">
              <a:buNone/>
            </a:pPr>
            <a:r>
              <a:rPr lang="en-US" sz="1400" dirty="0">
                <a:latin typeface="+mj-lt"/>
              </a:rPr>
              <a:t>Our well equipped laboratories and field trips provide real-world experience and opportunities to develop vital professional skills.</a:t>
            </a:r>
          </a:p>
          <a:p>
            <a:pPr marL="0" indent="0">
              <a:buNone/>
            </a:pPr>
            <a:endParaRPr lang="en-US" sz="1400" dirty="0">
              <a:latin typeface="+mj-lt"/>
            </a:endParaRPr>
          </a:p>
          <a:p>
            <a:pPr marL="0" indent="0">
              <a:buNone/>
            </a:pPr>
            <a:r>
              <a:rPr lang="en-US" sz="1400" dirty="0">
                <a:latin typeface="+mj-lt"/>
              </a:rPr>
              <a:t>Our BSc Geography course has achieved &gt;=97% overall student satisfaction for four years in a row in the UK’s National Student Survey.</a:t>
            </a:r>
          </a:p>
        </p:txBody>
      </p:sp>
      <p:pic>
        <p:nvPicPr>
          <p:cNvPr id="1026" name="Picture 2" descr="The Institution of Environmental Scien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8104" y="720152"/>
            <a:ext cx="1428750" cy="352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yal Geographical Socie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72913" y="612502"/>
            <a:ext cx="714860" cy="7148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08104" y="1354818"/>
            <a:ext cx="3377905" cy="4738478"/>
          </a:xfrm>
          <a:prstGeom prst="rect">
            <a:avLst/>
          </a:prstGeom>
        </p:spPr>
      </p:pic>
    </p:spTree>
    <p:extLst>
      <p:ext uri="{BB962C8B-B14F-4D97-AF65-F5344CB8AC3E}">
        <p14:creationId xmlns:p14="http://schemas.microsoft.com/office/powerpoint/2010/main" val="2484986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b="-833"/>
          <a:stretch/>
        </p:blipFill>
        <p:spPr>
          <a:xfrm>
            <a:off x="5580112" y="-27271"/>
            <a:ext cx="3563888" cy="6984663"/>
          </a:xfrm>
          <a:prstGeom prst="rect">
            <a:avLst/>
          </a:prstGeom>
        </p:spPr>
      </p:pic>
      <p:sp>
        <p:nvSpPr>
          <p:cNvPr id="2" name="Text Placeholder 1"/>
          <p:cNvSpPr>
            <a:spLocks noGrp="1"/>
          </p:cNvSpPr>
          <p:nvPr>
            <p:ph type="body" sz="quarter" idx="10"/>
          </p:nvPr>
        </p:nvSpPr>
        <p:spPr>
          <a:xfrm>
            <a:off x="857448" y="293213"/>
            <a:ext cx="4507954" cy="798965"/>
          </a:xfrm>
        </p:spPr>
        <p:txBody>
          <a:bodyPr>
            <a:noAutofit/>
          </a:bodyPr>
          <a:lstStyle/>
          <a:p>
            <a:pPr>
              <a:lnSpc>
                <a:spcPts val="3000"/>
              </a:lnSpc>
            </a:pPr>
            <a:r>
              <a:rPr lang="en-US" sz="3200" dirty="0"/>
              <a:t>Architecture &amp; Planning </a:t>
            </a:r>
          </a:p>
          <a:p>
            <a:pPr>
              <a:lnSpc>
                <a:spcPts val="3000"/>
              </a:lnSpc>
            </a:pPr>
            <a:r>
              <a:rPr lang="en-US" sz="3200" dirty="0"/>
              <a:t>Interior Architecture </a:t>
            </a:r>
            <a:endParaRPr lang="en-GB" sz="3200" dirty="0"/>
          </a:p>
        </p:txBody>
      </p:sp>
      <p:sp>
        <p:nvSpPr>
          <p:cNvPr id="3" name="Text Placeholder 2"/>
          <p:cNvSpPr>
            <a:spLocks noGrp="1"/>
          </p:cNvSpPr>
          <p:nvPr>
            <p:ph type="body" sz="quarter" idx="11"/>
          </p:nvPr>
        </p:nvSpPr>
        <p:spPr>
          <a:xfrm>
            <a:off x="756890" y="1176412"/>
            <a:ext cx="4608512" cy="4909950"/>
          </a:xfrm>
        </p:spPr>
        <p:txBody>
          <a:bodyPr>
            <a:noAutofit/>
          </a:bodyPr>
          <a:lstStyle/>
          <a:p>
            <a:pPr marL="0" indent="0">
              <a:buNone/>
            </a:pPr>
            <a:r>
              <a:rPr lang="en-US" sz="1200" b="1" dirty="0">
                <a:latin typeface="+mj-lt"/>
              </a:rPr>
              <a:t>The Department of Architecture &amp; The Built Environment offers incoming exchanges for students studying architecture or interior architecture. All students are enrolled into a Design Studio as the core of their study and can then choose from a wide range of other modules.</a:t>
            </a:r>
          </a:p>
          <a:p>
            <a:pPr marL="0" indent="0">
              <a:buNone/>
            </a:pPr>
            <a:endParaRPr lang="en-US" sz="1200" b="1" dirty="0">
              <a:latin typeface="+mj-lt"/>
            </a:endParaRPr>
          </a:p>
          <a:p>
            <a:pPr marL="0" indent="0">
              <a:buNone/>
            </a:pPr>
            <a:r>
              <a:rPr lang="en-US" sz="1200" dirty="0">
                <a:latin typeface="+mj-lt"/>
              </a:rPr>
              <a:t>Module options include: design, technology, history, urbanism, interiors and theory. You can also opt to take a work placement.  </a:t>
            </a:r>
          </a:p>
          <a:p>
            <a:pPr marL="0" indent="0">
              <a:buNone/>
            </a:pPr>
            <a:endParaRPr lang="en-US" sz="1200" dirty="0">
              <a:latin typeface="+mj-lt"/>
            </a:endParaRPr>
          </a:p>
          <a:p>
            <a:pPr marL="0" indent="0">
              <a:buNone/>
            </a:pPr>
            <a:r>
              <a:rPr lang="en-US" sz="1200" dirty="0">
                <a:latin typeface="+mj-lt"/>
              </a:rPr>
              <a:t>UWE’s Architecture and Planning course is ranked 1st nationally for student satisfaction (100%) and produces sought-after graduates with specialist knowledge and the skill to create exciting buildings and places. The course has a number of well established exchange partnerships and UWE </a:t>
            </a:r>
            <a:r>
              <a:rPr lang="en-US" sz="1200" dirty="0" err="1">
                <a:latin typeface="+mj-lt"/>
              </a:rPr>
              <a:t>recognises</a:t>
            </a:r>
            <a:r>
              <a:rPr lang="en-US" sz="1200" dirty="0">
                <a:latin typeface="+mj-lt"/>
              </a:rPr>
              <a:t> the </a:t>
            </a:r>
            <a:r>
              <a:rPr lang="en-US" altLang="en-US" sz="1200" dirty="0">
                <a:latin typeface="+mj-lt"/>
                <a:ea typeface="ＭＳ Ｐゴシック" charset="-128"/>
              </a:rPr>
              <a:t>diversity and new approaches to learning that these students bring to studio and group work. </a:t>
            </a:r>
          </a:p>
          <a:p>
            <a:pPr marL="0" indent="0">
              <a:buNone/>
            </a:pPr>
            <a:endParaRPr lang="en-US" altLang="en-US" sz="1200" dirty="0">
              <a:latin typeface="+mj-lt"/>
              <a:ea typeface="ＭＳ Ｐゴシック" charset="-128"/>
            </a:endParaRPr>
          </a:p>
          <a:p>
            <a:pPr marL="0" indent="0">
              <a:buNone/>
            </a:pPr>
            <a:r>
              <a:rPr lang="en-US" altLang="en-US" sz="1200" dirty="0">
                <a:latin typeface="+mj-lt"/>
                <a:ea typeface="ＭＳ Ｐゴシック" charset="-128"/>
              </a:rPr>
              <a:t>Staff include a wide range of very experienced academics and professionals and there is a lively list of weekly guest presentations. Students can join the Architecture Society and take part in a wide range of social events. </a:t>
            </a:r>
          </a:p>
          <a:p>
            <a:pPr marL="0" indent="0">
              <a:buNone/>
            </a:pPr>
            <a:endParaRPr lang="en-US" sz="1200" dirty="0">
              <a:latin typeface="+mj-lt"/>
              <a:ea typeface="ＭＳ Ｐゴシック" charset="-128"/>
            </a:endParaRPr>
          </a:p>
          <a:p>
            <a:pPr marL="0" indent="0">
              <a:buNone/>
            </a:pPr>
            <a:r>
              <a:rPr lang="en-US" sz="1200" dirty="0">
                <a:latin typeface="+mj-lt"/>
                <a:ea typeface="ＭＳ Ｐゴシック" charset="-128"/>
              </a:rPr>
              <a:t>Students are based in ‘The Studios’  - winner of the 2004 Royal Fine Art Commission ‘Building of the Year’ for Architectural Education. </a:t>
            </a:r>
            <a:endParaRPr lang="en-GB" sz="1200" dirty="0">
              <a:latin typeface="+mj-lt"/>
            </a:endParaRPr>
          </a:p>
        </p:txBody>
      </p:sp>
      <p:pic>
        <p:nvPicPr>
          <p:cNvPr id="1026" name="Picture 2" descr="Architects Registration Board log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22467" y="692696"/>
            <a:ext cx="10668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for RTPI Accredited Planning Programm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03977" y="692696"/>
            <a:ext cx="16954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BA log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60032" y="692696"/>
            <a:ext cx="847725" cy="57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71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684" y="524483"/>
            <a:ext cx="6587628" cy="634666"/>
          </a:xfrm>
        </p:spPr>
        <p:txBody>
          <a:bodyPr>
            <a:normAutofit/>
          </a:bodyPr>
          <a:lstStyle/>
          <a:p>
            <a:r>
              <a:rPr lang="en-US" dirty="0">
                <a:solidFill>
                  <a:srgbClr val="958CB2"/>
                </a:solidFill>
              </a:rPr>
              <a:t>Social Sciences</a:t>
            </a:r>
            <a:endParaRPr lang="en-GB" dirty="0">
              <a:solidFill>
                <a:srgbClr val="958CB2"/>
              </a:solidFill>
            </a:endParaRPr>
          </a:p>
        </p:txBody>
      </p:sp>
      <p:sp>
        <p:nvSpPr>
          <p:cNvPr id="3" name="Text Placeholder 2"/>
          <p:cNvSpPr>
            <a:spLocks noGrp="1"/>
          </p:cNvSpPr>
          <p:nvPr>
            <p:ph type="body" sz="quarter" idx="11"/>
          </p:nvPr>
        </p:nvSpPr>
        <p:spPr>
          <a:xfrm>
            <a:off x="755576" y="1159149"/>
            <a:ext cx="5112567" cy="5472608"/>
          </a:xfrm>
        </p:spPr>
        <p:txBody>
          <a:bodyPr>
            <a:noAutofit/>
          </a:bodyPr>
          <a:lstStyle/>
          <a:p>
            <a:pPr marL="0" indent="0">
              <a:buNone/>
            </a:pPr>
            <a:r>
              <a:rPr lang="en-US" sz="1400" b="1" dirty="0">
                <a:latin typeface="+mj-lt"/>
              </a:rPr>
              <a:t>Our social science courses give students the knowledge, confidence and motivation to make a real difference to society and the community. Students develop skills which allow them to question, critique and evaluate the world around them. </a:t>
            </a:r>
          </a:p>
          <a:p>
            <a:pPr marL="0" indent="0">
              <a:buNone/>
            </a:pPr>
            <a:endParaRPr lang="en-US" sz="1400" dirty="0">
              <a:latin typeface="+mj-lt"/>
            </a:endParaRPr>
          </a:p>
          <a:p>
            <a:pPr marL="0" indent="0">
              <a:buNone/>
            </a:pPr>
            <a:r>
              <a:rPr lang="en-US" sz="1400" dirty="0">
                <a:latin typeface="+mj-lt"/>
              </a:rPr>
              <a:t>Courses in the department include Politics and International Relations; Psychology; Sociology and Criminology and Philosophy.</a:t>
            </a:r>
          </a:p>
          <a:p>
            <a:pPr marL="0" indent="0">
              <a:buNone/>
            </a:pPr>
            <a:endParaRPr lang="en-US" sz="1400" dirty="0">
              <a:latin typeface="+mj-lt"/>
            </a:endParaRPr>
          </a:p>
          <a:p>
            <a:pPr marL="0" indent="0">
              <a:buNone/>
            </a:pPr>
            <a:r>
              <a:rPr lang="en-US" sz="1400" dirty="0">
                <a:latin typeface="+mj-lt"/>
              </a:rPr>
              <a:t>94% of graduates from the department are in work six months after graduation (HESA Survey, 2017).</a:t>
            </a:r>
          </a:p>
          <a:p>
            <a:pPr marL="0" indent="0">
              <a:buNone/>
            </a:pPr>
            <a:endParaRPr lang="en-US" sz="1400" dirty="0">
              <a:latin typeface="+mj-lt"/>
            </a:endParaRPr>
          </a:p>
          <a:p>
            <a:pPr marL="0" indent="0">
              <a:buNone/>
            </a:pPr>
            <a:r>
              <a:rPr lang="en-US" sz="1400" dirty="0">
                <a:latin typeface="+mj-lt"/>
              </a:rPr>
              <a:t>Our Politics and International Relations students reported a 93% student satisfaction rate in the latest National Student Survey (2017). The </a:t>
            </a:r>
            <a:r>
              <a:rPr lang="en-US" sz="1400" dirty="0" err="1">
                <a:latin typeface="+mj-lt"/>
              </a:rPr>
              <a:t>programme</a:t>
            </a:r>
            <a:r>
              <a:rPr lang="en-US" sz="1400" dirty="0">
                <a:latin typeface="+mj-lt"/>
              </a:rPr>
              <a:t> welcomes students from exchange partners from around the world. </a:t>
            </a:r>
          </a:p>
          <a:p>
            <a:pPr marL="0" indent="0">
              <a:buNone/>
            </a:pPr>
            <a:endParaRPr lang="en-US" sz="1400" dirty="0">
              <a:latin typeface="+mj-lt"/>
            </a:endParaRPr>
          </a:p>
          <a:p>
            <a:pPr marL="0" indent="0">
              <a:buNone/>
            </a:pPr>
            <a:r>
              <a:rPr lang="en-US" sz="1400" dirty="0">
                <a:latin typeface="+mj-lt"/>
              </a:rPr>
              <a:t>Our Psychology </a:t>
            </a:r>
            <a:r>
              <a:rPr lang="en-US" sz="1400" dirty="0" err="1">
                <a:latin typeface="+mj-lt"/>
              </a:rPr>
              <a:t>programme</a:t>
            </a:r>
            <a:r>
              <a:rPr lang="en-US" sz="1400" dirty="0">
                <a:latin typeface="+mj-lt"/>
              </a:rPr>
              <a:t> is accredited by the British Psychological Society and welcomes exchange students from Italy and the Netherlands.</a:t>
            </a:r>
          </a:p>
          <a:p>
            <a:pPr marL="0" indent="0">
              <a:buNone/>
            </a:pPr>
            <a:br>
              <a:rPr lang="en-US" sz="1400" dirty="0">
                <a:latin typeface="+mj-lt"/>
              </a:rPr>
            </a:br>
            <a:r>
              <a:rPr lang="en-US" sz="1400" dirty="0">
                <a:latin typeface="+mj-lt"/>
              </a:rPr>
              <a:t>Our Criminology and Sociology </a:t>
            </a:r>
            <a:r>
              <a:rPr lang="en-US" sz="1400" dirty="0" err="1">
                <a:latin typeface="+mj-lt"/>
              </a:rPr>
              <a:t>programmes</a:t>
            </a:r>
            <a:r>
              <a:rPr lang="en-US" sz="1400" dirty="0">
                <a:latin typeface="+mj-lt"/>
              </a:rPr>
              <a:t> have strong links with local police, council and criminal justice </a:t>
            </a:r>
            <a:r>
              <a:rPr lang="en-US" sz="1400" dirty="0" err="1">
                <a:latin typeface="+mj-lt"/>
              </a:rPr>
              <a:t>organisations</a:t>
            </a:r>
            <a:r>
              <a:rPr lang="en-US" sz="1400" dirty="0">
                <a:latin typeface="+mj-lt"/>
              </a:rPr>
              <a:t> and services. </a:t>
            </a:r>
          </a:p>
          <a:p>
            <a:pPr marL="0" indent="0">
              <a:buNone/>
            </a:pPr>
            <a:endParaRPr lang="en-GB" sz="1150" dirty="0">
              <a:latin typeface="+mj-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34893" y="1268760"/>
            <a:ext cx="2721075" cy="181602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4894" y="3204460"/>
            <a:ext cx="2721074" cy="1799208"/>
          </a:xfrm>
          <a:prstGeom prst="rect">
            <a:avLst/>
          </a:prstGeom>
        </p:spPr>
      </p:pic>
    </p:spTree>
    <p:extLst>
      <p:ext uri="{BB962C8B-B14F-4D97-AF65-F5344CB8AC3E}">
        <p14:creationId xmlns:p14="http://schemas.microsoft.com/office/powerpoint/2010/main" val="3029703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udents in practic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01451"/>
            <a:ext cx="9144000" cy="307181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normAutofit/>
          </a:bodyPr>
          <a:lstStyle/>
          <a:p>
            <a:r>
              <a:rPr lang="en-US" dirty="0">
                <a:solidFill>
                  <a:srgbClr val="A65C45"/>
                </a:solidFill>
              </a:rPr>
              <a:t>Allied Health Professions</a:t>
            </a:r>
          </a:p>
        </p:txBody>
      </p:sp>
      <p:sp>
        <p:nvSpPr>
          <p:cNvPr id="3" name="Text Placeholder 2"/>
          <p:cNvSpPr>
            <a:spLocks noGrp="1"/>
          </p:cNvSpPr>
          <p:nvPr>
            <p:ph type="body" sz="quarter" idx="11"/>
          </p:nvPr>
        </p:nvSpPr>
        <p:spPr>
          <a:xfrm>
            <a:off x="827584" y="1327362"/>
            <a:ext cx="7848872" cy="4695489"/>
          </a:xfrm>
        </p:spPr>
        <p:txBody>
          <a:bodyPr/>
          <a:lstStyle/>
          <a:p>
            <a:pPr marL="0" indent="0">
              <a:buNone/>
            </a:pPr>
            <a:r>
              <a:rPr lang="en-US" sz="1400" b="1" dirty="0">
                <a:latin typeface="+mj-lt"/>
              </a:rPr>
              <a:t>You’ll get the knowledge and skills you need to make your mark as an Allied Health Professional. Working with colleagues across disciplines, you’ll build confidence and go into practice with partners across a variety of setting in the health care sector. </a:t>
            </a:r>
          </a:p>
          <a:p>
            <a:pPr marL="0" indent="0">
              <a:buNone/>
            </a:pPr>
            <a:endParaRPr lang="en-US" sz="1400" b="1" dirty="0">
              <a:latin typeface="+mj-lt"/>
            </a:endParaRPr>
          </a:p>
          <a:p>
            <a:pPr marL="0" indent="0">
              <a:buNone/>
            </a:pPr>
            <a:r>
              <a:rPr lang="en-US" sz="1400" dirty="0">
                <a:latin typeface="+mj-lt"/>
              </a:rPr>
              <a:t>Our </a:t>
            </a:r>
            <a:r>
              <a:rPr lang="en-US" sz="1400" b="1" dirty="0">
                <a:latin typeface="+mj-lt"/>
              </a:rPr>
              <a:t>Physiotherapy</a:t>
            </a:r>
            <a:r>
              <a:rPr lang="en-US" sz="1400" dirty="0">
                <a:latin typeface="+mj-lt"/>
              </a:rPr>
              <a:t> </a:t>
            </a:r>
            <a:r>
              <a:rPr lang="en-US" sz="1400" dirty="0" err="1">
                <a:latin typeface="+mj-lt"/>
              </a:rPr>
              <a:t>programme</a:t>
            </a:r>
            <a:r>
              <a:rPr lang="en-US" sz="1400" dirty="0">
                <a:latin typeface="+mj-lt"/>
              </a:rPr>
              <a:t> is accredited by HCPC and the Chartered Society of Physiotherapists and has excellent links with leading healthcare providers across the South West, including the NHS, and private and voluntary sector </a:t>
            </a:r>
            <a:r>
              <a:rPr lang="en-US" sz="1400" dirty="0" err="1">
                <a:latin typeface="+mj-lt"/>
              </a:rPr>
              <a:t>organisations</a:t>
            </a:r>
            <a:r>
              <a:rPr lang="en-US" sz="1400" dirty="0">
                <a:latin typeface="+mj-lt"/>
              </a:rPr>
              <a:t>. The </a:t>
            </a:r>
            <a:r>
              <a:rPr lang="en-US" sz="1400" dirty="0" err="1">
                <a:latin typeface="+mj-lt"/>
              </a:rPr>
              <a:t>programme</a:t>
            </a:r>
            <a:r>
              <a:rPr lang="en-US" sz="1400" dirty="0">
                <a:latin typeface="+mj-lt"/>
              </a:rPr>
              <a:t> has exchange partner institutions in Finland and Norway. </a:t>
            </a:r>
            <a:endParaRPr lang="en-GB" sz="1400" dirty="0">
              <a:latin typeface="+mj-lt"/>
            </a:endParaRPr>
          </a:p>
        </p:txBody>
      </p:sp>
    </p:spTree>
    <p:extLst>
      <p:ext uri="{BB962C8B-B14F-4D97-AF65-F5344CB8AC3E}">
        <p14:creationId xmlns:p14="http://schemas.microsoft.com/office/powerpoint/2010/main" val="333283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solidFill>
                  <a:srgbClr val="D6A700"/>
                </a:solidFill>
              </a:rPr>
              <a:t>Allied Health Professions</a:t>
            </a:r>
          </a:p>
        </p:txBody>
      </p:sp>
      <p:sp>
        <p:nvSpPr>
          <p:cNvPr id="3" name="Text Placeholder 2"/>
          <p:cNvSpPr>
            <a:spLocks noGrp="1"/>
          </p:cNvSpPr>
          <p:nvPr>
            <p:ph type="body" sz="quarter" idx="11"/>
          </p:nvPr>
        </p:nvSpPr>
        <p:spPr>
          <a:xfrm>
            <a:off x="827584" y="1196752"/>
            <a:ext cx="8208912" cy="4695489"/>
          </a:xfrm>
        </p:spPr>
        <p:txBody>
          <a:bodyPr/>
          <a:lstStyle/>
          <a:p>
            <a:pPr marL="0" indent="0">
              <a:buNone/>
            </a:pPr>
            <a:r>
              <a:rPr lang="en-US" sz="1450" dirty="0">
                <a:latin typeface="+mj-lt"/>
              </a:rPr>
              <a:t>Our </a:t>
            </a:r>
            <a:r>
              <a:rPr lang="en-US" sz="1450" b="1" dirty="0">
                <a:latin typeface="+mj-lt"/>
              </a:rPr>
              <a:t>Diagnostic Imaging </a:t>
            </a:r>
            <a:r>
              <a:rPr lang="en-US" sz="1450" dirty="0" err="1">
                <a:latin typeface="+mj-lt"/>
              </a:rPr>
              <a:t>programme</a:t>
            </a:r>
            <a:r>
              <a:rPr lang="en-US" sz="1450" dirty="0">
                <a:latin typeface="+mj-lt"/>
              </a:rPr>
              <a:t> gives students access to industry-standard technology and provides work placements in NHS and private healthcare settings. Accredited by HCPC and the College of Radiographers, the course sends and receives exchange students from the Arctic University of Norway in </a:t>
            </a:r>
            <a:r>
              <a:rPr lang="en-US" sz="1450" dirty="0" err="1">
                <a:latin typeface="+mj-lt"/>
              </a:rPr>
              <a:t>Tromso</a:t>
            </a:r>
            <a:r>
              <a:rPr lang="en-US" sz="1450" dirty="0">
                <a:latin typeface="+mj-lt"/>
              </a:rPr>
              <a:t>. </a:t>
            </a:r>
          </a:p>
          <a:p>
            <a:pPr marL="0" indent="0">
              <a:buNone/>
            </a:pPr>
            <a:endParaRPr lang="en-US" sz="1450" dirty="0">
              <a:latin typeface="+mj-lt"/>
            </a:endParaRPr>
          </a:p>
          <a:p>
            <a:pPr marL="0" indent="0">
              <a:buNone/>
            </a:pPr>
            <a:r>
              <a:rPr lang="en-US" sz="1450" dirty="0">
                <a:latin typeface="+mj-lt"/>
              </a:rPr>
              <a:t>Our </a:t>
            </a:r>
            <a:r>
              <a:rPr lang="en-US" sz="1450" b="1" dirty="0">
                <a:latin typeface="+mj-lt"/>
              </a:rPr>
              <a:t>Occupational Therapy </a:t>
            </a:r>
            <a:r>
              <a:rPr lang="en-US" sz="1450" dirty="0" err="1">
                <a:latin typeface="+mj-lt"/>
              </a:rPr>
              <a:t>programme</a:t>
            </a:r>
            <a:r>
              <a:rPr lang="en-US" sz="1450" dirty="0">
                <a:latin typeface="+mj-lt"/>
              </a:rPr>
              <a:t> has a strong practical focus, close links with employers and is </a:t>
            </a:r>
            <a:r>
              <a:rPr lang="en-US" sz="1450" dirty="0" err="1">
                <a:latin typeface="+mj-lt"/>
              </a:rPr>
              <a:t>namaged</a:t>
            </a:r>
            <a:r>
              <a:rPr lang="en-US" sz="1450" dirty="0">
                <a:latin typeface="+mj-lt"/>
              </a:rPr>
              <a:t> by an experienced academic team.  Accredited by HCPC and the Royal College of Occupational Therapists, the course sends and receives exchange students from the Arctic University of Norway in </a:t>
            </a:r>
            <a:r>
              <a:rPr lang="en-US" sz="1450" dirty="0" err="1">
                <a:latin typeface="+mj-lt"/>
              </a:rPr>
              <a:t>Tromso</a:t>
            </a:r>
            <a:r>
              <a:rPr lang="en-US" sz="1450" dirty="0">
                <a:latin typeface="+mj-lt"/>
              </a:rPr>
              <a:t>. </a:t>
            </a:r>
          </a:p>
          <a:p>
            <a:pPr marL="0" indent="0">
              <a:buNone/>
            </a:pPr>
            <a:endParaRPr lang="en-US" sz="1300" dirty="0"/>
          </a:p>
          <a:p>
            <a:pPr marL="0" indent="0">
              <a:buNone/>
            </a:pPr>
            <a:endParaRPr lang="en-GB" sz="1300"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127" y="3356992"/>
            <a:ext cx="9144000" cy="2880320"/>
          </a:xfrm>
          <a:prstGeom prst="rect">
            <a:avLst/>
          </a:prstGeom>
        </p:spPr>
      </p:pic>
    </p:spTree>
    <p:extLst>
      <p:ext uri="{BB962C8B-B14F-4D97-AF65-F5344CB8AC3E}">
        <p14:creationId xmlns:p14="http://schemas.microsoft.com/office/powerpoint/2010/main" val="213891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661113"/>
            <a:ext cx="5112568" cy="634666"/>
          </a:xfrm>
        </p:spPr>
        <p:txBody>
          <a:bodyPr>
            <a:normAutofit fontScale="92500"/>
          </a:bodyPr>
          <a:lstStyle/>
          <a:p>
            <a:r>
              <a:rPr lang="en-US" dirty="0">
                <a:solidFill>
                  <a:srgbClr val="598752"/>
                </a:solidFill>
              </a:rPr>
              <a:t>Nursing and Midwifery</a:t>
            </a:r>
            <a:endParaRPr lang="en-GB" dirty="0">
              <a:solidFill>
                <a:srgbClr val="598752"/>
              </a:solidFill>
            </a:endParaRPr>
          </a:p>
        </p:txBody>
      </p:sp>
      <p:sp>
        <p:nvSpPr>
          <p:cNvPr id="3" name="Text Placeholder 2"/>
          <p:cNvSpPr>
            <a:spLocks noGrp="1"/>
          </p:cNvSpPr>
          <p:nvPr>
            <p:ph type="body" sz="quarter" idx="11"/>
          </p:nvPr>
        </p:nvSpPr>
        <p:spPr>
          <a:xfrm>
            <a:off x="812769" y="1327362"/>
            <a:ext cx="4325427" cy="4909950"/>
          </a:xfrm>
        </p:spPr>
        <p:txBody>
          <a:bodyPr>
            <a:noAutofit/>
          </a:bodyPr>
          <a:lstStyle/>
          <a:p>
            <a:pPr marL="0" indent="0">
              <a:buNone/>
            </a:pPr>
            <a:r>
              <a:rPr lang="en-US" sz="1300" b="1" dirty="0">
                <a:latin typeface="+mj-lt"/>
              </a:rPr>
              <a:t>UWE’s Department of Nursing and Midwifery has strong links with external agencies including 14 NHS trusts and Primary Care Trusts and voluntary agencies. Academic staff collaborate with partners across the health and social care sectors in research, practice development and education initiatives. The department provides a friendly and supportive environment for staff and students.</a:t>
            </a:r>
          </a:p>
          <a:p>
            <a:pPr marL="0" indent="0">
              <a:buNone/>
            </a:pPr>
            <a:endParaRPr lang="en-US" sz="1300" dirty="0">
              <a:latin typeface="+mj-lt"/>
            </a:endParaRPr>
          </a:p>
          <a:p>
            <a:pPr marL="0" indent="0">
              <a:buNone/>
            </a:pPr>
            <a:r>
              <a:rPr lang="en-US" sz="1300" dirty="0">
                <a:latin typeface="+mj-lt"/>
              </a:rPr>
              <a:t>Our Midwifery </a:t>
            </a:r>
            <a:r>
              <a:rPr lang="en-US" sz="1300" dirty="0" err="1">
                <a:latin typeface="+mj-lt"/>
              </a:rPr>
              <a:t>programme</a:t>
            </a:r>
            <a:r>
              <a:rPr lang="en-US" sz="1300" dirty="0">
                <a:latin typeface="+mj-lt"/>
              </a:rPr>
              <a:t> and all of our Nursing </a:t>
            </a:r>
            <a:r>
              <a:rPr lang="en-US" sz="1300" dirty="0" err="1">
                <a:latin typeface="+mj-lt"/>
              </a:rPr>
              <a:t>programmes</a:t>
            </a:r>
            <a:r>
              <a:rPr lang="en-US" sz="1300" dirty="0">
                <a:latin typeface="+mj-lt"/>
              </a:rPr>
              <a:t> (Adult, Child, Mental Health and Learning Disability Nursing) and are accredited by the Nursing and Midwifery Council (NMC). The Department has a long history of sending and receiving exchange students from institutions in Norway, Finland and Spain.</a:t>
            </a:r>
          </a:p>
          <a:p>
            <a:pPr marL="0" indent="0">
              <a:buNone/>
            </a:pPr>
            <a:endParaRPr lang="en-US" sz="1300" dirty="0">
              <a:latin typeface="+mj-lt"/>
            </a:endParaRPr>
          </a:p>
          <a:p>
            <a:pPr marL="0" indent="0">
              <a:buNone/>
            </a:pPr>
            <a:r>
              <a:rPr lang="en-US" sz="1300" dirty="0">
                <a:latin typeface="+mj-lt"/>
              </a:rPr>
              <a:t>A Nursing or Midwifery exchange student’s stay at UWE can typically include:</a:t>
            </a:r>
          </a:p>
          <a:p>
            <a:pPr marL="285750" indent="-285750">
              <a:buFont typeface="Arial" panose="020B0604020202020204" pitchFamily="34" charset="0"/>
              <a:buChar char="•"/>
            </a:pPr>
            <a:r>
              <a:rPr lang="en-US" sz="1300" dirty="0">
                <a:latin typeface="+mj-lt"/>
              </a:rPr>
              <a:t>1 week University/Placement induction</a:t>
            </a:r>
          </a:p>
          <a:p>
            <a:pPr marL="285750" indent="-285750">
              <a:buFont typeface="Arial" panose="020B0604020202020204" pitchFamily="34" charset="0"/>
              <a:buChar char="•"/>
            </a:pPr>
            <a:r>
              <a:rPr lang="en-US" sz="1300" dirty="0">
                <a:latin typeface="+mj-lt"/>
              </a:rPr>
              <a:t>2x 5-6 week placements with local healthcare providers – for example: intensive care, accident and emergency, or with community nursing teams</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35091" y="3570881"/>
            <a:ext cx="3757389" cy="2494441"/>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35091" y="1295779"/>
            <a:ext cx="3757389" cy="2243519"/>
          </a:xfrm>
          <a:prstGeom prst="rect">
            <a:avLst/>
          </a:prstGeom>
        </p:spPr>
      </p:pic>
    </p:spTree>
    <p:extLst>
      <p:ext uri="{BB962C8B-B14F-4D97-AF65-F5344CB8AC3E}">
        <p14:creationId xmlns:p14="http://schemas.microsoft.com/office/powerpoint/2010/main" val="124075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6" descr="UWE-Logo-Botto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115"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333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solidFill>
                  <a:srgbClr val="D6A700"/>
                </a:solidFill>
              </a:rPr>
              <a:t>Support for Exchange Students </a:t>
            </a:r>
            <a:endParaRPr lang="en-GB" sz="3600" dirty="0">
              <a:solidFill>
                <a:srgbClr val="D6A700"/>
              </a:solidFill>
            </a:endParaRPr>
          </a:p>
        </p:txBody>
      </p:sp>
      <p:sp>
        <p:nvSpPr>
          <p:cNvPr id="3" name="Text Placeholder 2"/>
          <p:cNvSpPr>
            <a:spLocks noGrp="1"/>
          </p:cNvSpPr>
          <p:nvPr>
            <p:ph type="body" sz="quarter" idx="11"/>
          </p:nvPr>
        </p:nvSpPr>
        <p:spPr>
          <a:xfrm>
            <a:off x="827584" y="1338818"/>
            <a:ext cx="7272808" cy="4465637"/>
          </a:xfrm>
        </p:spPr>
        <p:txBody>
          <a:bodyPr>
            <a:normAutofit fontScale="70000" lnSpcReduction="20000"/>
          </a:bodyPr>
          <a:lstStyle/>
          <a:p>
            <a:pPr marL="0" indent="0">
              <a:buNone/>
            </a:pPr>
            <a:r>
              <a:rPr lang="en-US" sz="2000" b="1" dirty="0">
                <a:latin typeface="+mn-lt"/>
              </a:rPr>
              <a:t>UWE Bristol is an international university, with a worldwide reputation for excellence in teaching and research. Coming to UWE Bristol for a semester or a year is a great opportunity to study in a welcoming and supportive environment. Exchange students are supported by the Study Abroad team and an academic colleague before and during their stay with us.</a:t>
            </a:r>
            <a:endParaRPr lang="en-US" sz="2000" dirty="0">
              <a:latin typeface="+mn-lt"/>
            </a:endParaRPr>
          </a:p>
          <a:p>
            <a:pPr marL="0" indent="0">
              <a:buNone/>
            </a:pPr>
            <a:endParaRPr lang="en-US" sz="1800" dirty="0">
              <a:solidFill>
                <a:srgbClr val="16818D"/>
              </a:solidFill>
              <a:latin typeface="+mn-lt"/>
            </a:endParaRPr>
          </a:p>
          <a:p>
            <a:pPr marL="0" indent="0">
              <a:buNone/>
            </a:pPr>
            <a:r>
              <a:rPr lang="en-US" sz="2300" dirty="0">
                <a:solidFill>
                  <a:srgbClr val="D6A700"/>
                </a:solidFill>
                <a:latin typeface="Georgia" charset="0"/>
                <a:ea typeface="Georgia" charset="0"/>
                <a:cs typeface="Georgia" charset="0"/>
              </a:rPr>
              <a:t>Gain credits during your studies</a:t>
            </a:r>
          </a:p>
          <a:p>
            <a:pPr marL="0" indent="0">
              <a:buNone/>
            </a:pPr>
            <a:r>
              <a:rPr lang="en-US" sz="2000" dirty="0">
                <a:latin typeface="+mn-lt"/>
              </a:rPr>
              <a:t>UWE Bristol awards credit to exchange students after required examinations have been taken and/or coursework has been completed. This credit is recognized by your home University as contributing towards your degree.</a:t>
            </a:r>
          </a:p>
          <a:p>
            <a:pPr marL="0" indent="0">
              <a:buNone/>
            </a:pPr>
            <a:endParaRPr lang="en-US" sz="1200" dirty="0"/>
          </a:p>
          <a:p>
            <a:pPr marL="0" indent="0">
              <a:buNone/>
            </a:pPr>
            <a:r>
              <a:rPr lang="en-US" sz="2300" dirty="0">
                <a:solidFill>
                  <a:srgbClr val="D6A700"/>
                </a:solidFill>
                <a:latin typeface="Georgia" charset="0"/>
                <a:ea typeface="Georgia" charset="0"/>
                <a:cs typeface="Georgia" charset="0"/>
              </a:rPr>
              <a:t>Application Process</a:t>
            </a:r>
          </a:p>
          <a:p>
            <a:pPr marL="0" lvl="0" indent="0">
              <a:buNone/>
            </a:pPr>
            <a:r>
              <a:rPr lang="en-US" sz="2000" dirty="0">
                <a:latin typeface="+mn-lt"/>
              </a:rPr>
              <a:t>To submit an application for an exchange place at UWE Bristol, you must first have applied, been selected and been nominated by your home institution. Once UWE Bristol has received your formal nomination, you will be contacted by e-mail and invited to submit your application through our online system</a:t>
            </a:r>
            <a:endParaRPr lang="en-GB" sz="2000" dirty="0">
              <a:latin typeface="+mn-lt"/>
            </a:endParaRPr>
          </a:p>
          <a:p>
            <a:pPr marL="0" lvl="0" indent="0">
              <a:buNone/>
            </a:pPr>
            <a:r>
              <a:rPr lang="en-GB" sz="2000" dirty="0">
                <a:latin typeface="+mn-lt"/>
              </a:rPr>
              <a:t>Application Deadlines: </a:t>
            </a:r>
          </a:p>
          <a:p>
            <a:pPr marL="171450" lvl="0" indent="-171450">
              <a:buFont typeface="Arial" panose="020B0604020202020204" pitchFamily="34" charset="0"/>
              <a:buChar char="•"/>
            </a:pPr>
            <a:r>
              <a:rPr lang="en-GB" sz="2000" dirty="0">
                <a:latin typeface="+mn-lt"/>
              </a:rPr>
              <a:t>31 March for Semester 1 and full-year study commencing in September</a:t>
            </a:r>
          </a:p>
          <a:p>
            <a:pPr marL="171450" lvl="0" indent="-171450">
              <a:buFont typeface="Arial" panose="020B0604020202020204" pitchFamily="34" charset="0"/>
              <a:buChar char="•"/>
            </a:pPr>
            <a:r>
              <a:rPr lang="en-GB" sz="2000" dirty="0">
                <a:latin typeface="+mn-lt"/>
              </a:rPr>
              <a:t>31 October for Semester 2 commencing in January</a:t>
            </a:r>
          </a:p>
          <a:p>
            <a:pPr marL="0" indent="0">
              <a:buNone/>
            </a:pPr>
            <a:endParaRPr lang="en-US" sz="1200" dirty="0">
              <a:solidFill>
                <a:srgbClr val="16818D"/>
              </a:solidFill>
            </a:endParaRPr>
          </a:p>
          <a:p>
            <a:pPr marL="0" indent="0">
              <a:buNone/>
            </a:pPr>
            <a:r>
              <a:rPr lang="en-US" sz="2300" dirty="0">
                <a:solidFill>
                  <a:srgbClr val="D6A700"/>
                </a:solidFill>
                <a:latin typeface="Georgia" charset="0"/>
                <a:ea typeface="Georgia" charset="0"/>
                <a:cs typeface="Georgia" charset="0"/>
              </a:rPr>
              <a:t>Funding your exchange with UWE Bristol</a:t>
            </a:r>
          </a:p>
          <a:p>
            <a:pPr marL="0" indent="0">
              <a:buNone/>
            </a:pPr>
            <a:r>
              <a:rPr lang="en-US" sz="2000" dirty="0">
                <a:latin typeface="+mn-lt"/>
              </a:rPr>
              <a:t>Students selected and nominated as exchange students do not pay any tuition fees to UWE. Incoming student may receive funding from their home University, but are not eligible for further support from UWE Bristol.</a:t>
            </a:r>
          </a:p>
        </p:txBody>
      </p:sp>
    </p:spTree>
    <p:extLst>
      <p:ext uri="{BB962C8B-B14F-4D97-AF65-F5344CB8AC3E}">
        <p14:creationId xmlns:p14="http://schemas.microsoft.com/office/powerpoint/2010/main" val="100935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a:solidFill>
                  <a:srgbClr val="598752"/>
                </a:solidFill>
              </a:rPr>
              <a:t>Practical Information</a:t>
            </a:r>
            <a:endParaRPr lang="en-GB" sz="3600" dirty="0">
              <a:solidFill>
                <a:srgbClr val="598752"/>
              </a:solidFill>
            </a:endParaRPr>
          </a:p>
        </p:txBody>
      </p:sp>
      <p:sp>
        <p:nvSpPr>
          <p:cNvPr id="3" name="Text Placeholder 2"/>
          <p:cNvSpPr>
            <a:spLocks noGrp="1"/>
          </p:cNvSpPr>
          <p:nvPr>
            <p:ph type="body" sz="quarter" idx="11"/>
          </p:nvPr>
        </p:nvSpPr>
        <p:spPr>
          <a:xfrm>
            <a:off x="827584" y="1196752"/>
            <a:ext cx="4912504" cy="4968552"/>
          </a:xfrm>
        </p:spPr>
        <p:txBody>
          <a:bodyPr>
            <a:normAutofit/>
          </a:bodyPr>
          <a:lstStyle/>
          <a:p>
            <a:pPr marL="0" indent="0">
              <a:buNone/>
            </a:pPr>
            <a:endParaRPr lang="en-US" sz="1800" dirty="0">
              <a:solidFill>
                <a:srgbClr val="598752"/>
              </a:solidFill>
              <a:latin typeface="Georgia" charset="0"/>
              <a:ea typeface="Georgia" charset="0"/>
              <a:cs typeface="Georgia" charset="0"/>
            </a:endParaRPr>
          </a:p>
          <a:p>
            <a:pPr marL="0" indent="0">
              <a:buNone/>
            </a:pPr>
            <a:r>
              <a:rPr lang="en-US" sz="1800" dirty="0">
                <a:solidFill>
                  <a:srgbClr val="598752"/>
                </a:solidFill>
                <a:latin typeface="Georgia" charset="0"/>
                <a:ea typeface="Georgia" charset="0"/>
                <a:cs typeface="Georgia" charset="0"/>
              </a:rPr>
              <a:t>Term Dates</a:t>
            </a:r>
          </a:p>
          <a:p>
            <a:pPr marL="0" indent="0">
              <a:buNone/>
            </a:pPr>
            <a:r>
              <a:rPr lang="en-GB" sz="1500" b="1" dirty="0">
                <a:latin typeface="Calibri" panose="020F0502020204030204" pitchFamily="34" charset="0"/>
                <a:cs typeface="Calibri" panose="020F0502020204030204" pitchFamily="34" charset="0"/>
              </a:rPr>
              <a:t>Semester 1</a:t>
            </a:r>
          </a:p>
          <a:p>
            <a:pPr marL="26988" lvl="1" indent="0">
              <a:buNone/>
            </a:pPr>
            <a:r>
              <a:rPr lang="en-GB" sz="1500" dirty="0">
                <a:latin typeface="Calibri" panose="020F0502020204030204" pitchFamily="34" charset="0"/>
                <a:cs typeface="Calibri" panose="020F0502020204030204" pitchFamily="34" charset="0"/>
              </a:rPr>
              <a:t>Welcome Week typically takes place mid-September </a:t>
            </a:r>
          </a:p>
          <a:p>
            <a:pPr marL="26988" lvl="1" indent="0">
              <a:buNone/>
            </a:pPr>
            <a:r>
              <a:rPr lang="en-GB" sz="1500" dirty="0">
                <a:latin typeface="Calibri" panose="020F0502020204030204" pitchFamily="34" charset="0"/>
                <a:cs typeface="Calibri" panose="020F0502020204030204" pitchFamily="34" charset="0"/>
              </a:rPr>
              <a:t>The teaching term starts in late September, ending in early December. </a:t>
            </a:r>
          </a:p>
          <a:p>
            <a:pPr marL="26988" lvl="1" indent="0">
              <a:buNone/>
            </a:pPr>
            <a:r>
              <a:rPr lang="en-GB" sz="1500" dirty="0">
                <a:latin typeface="Calibri" panose="020F0502020204030204" pitchFamily="34" charset="0"/>
                <a:cs typeface="Calibri" panose="020F0502020204030204" pitchFamily="34" charset="0"/>
              </a:rPr>
              <a:t>Assessment period: Early January</a:t>
            </a:r>
          </a:p>
          <a:p>
            <a:pPr marL="26988" lvl="1" indent="0">
              <a:buNone/>
            </a:pPr>
            <a:endParaRPr lang="en-GB" sz="1500" dirty="0">
              <a:latin typeface="Calibri" panose="020F0502020204030204" pitchFamily="34" charset="0"/>
              <a:cs typeface="Calibri" panose="020F0502020204030204" pitchFamily="34" charset="0"/>
            </a:endParaRPr>
          </a:p>
          <a:p>
            <a:pPr marL="0" indent="0">
              <a:buNone/>
            </a:pPr>
            <a:r>
              <a:rPr lang="en-GB" sz="1500" b="1" dirty="0">
                <a:latin typeface="Calibri" panose="020F0502020204030204" pitchFamily="34" charset="0"/>
                <a:cs typeface="Calibri" panose="020F0502020204030204" pitchFamily="34" charset="0"/>
              </a:rPr>
              <a:t>Semester 2</a:t>
            </a:r>
          </a:p>
          <a:p>
            <a:pPr marL="0" lvl="0" indent="0">
              <a:buNone/>
            </a:pPr>
            <a:r>
              <a:rPr lang="en-GB" sz="1500" dirty="0">
                <a:latin typeface="Calibri" panose="020F0502020204030204" pitchFamily="34" charset="0"/>
                <a:cs typeface="Calibri" panose="020F0502020204030204" pitchFamily="34" charset="0"/>
              </a:rPr>
              <a:t>Welcome Week typically takes place early January</a:t>
            </a:r>
          </a:p>
          <a:p>
            <a:pPr marL="0" lvl="0" indent="0">
              <a:buNone/>
            </a:pPr>
            <a:r>
              <a:rPr lang="en-GB" sz="1500" dirty="0">
                <a:latin typeface="Calibri" panose="020F0502020204030204" pitchFamily="34" charset="0"/>
                <a:cs typeface="Calibri" panose="020F0502020204030204" pitchFamily="34" charset="0"/>
              </a:rPr>
              <a:t>The teaching term starts in mid-January, ending in late April.</a:t>
            </a:r>
          </a:p>
          <a:p>
            <a:pPr marL="0" lvl="0" indent="0">
              <a:buNone/>
            </a:pPr>
            <a:r>
              <a:rPr lang="en-GB" sz="1500" dirty="0">
                <a:latin typeface="Calibri" panose="020F0502020204030204" pitchFamily="34" charset="0"/>
                <a:cs typeface="Calibri" panose="020F0502020204030204" pitchFamily="34" charset="0"/>
              </a:rPr>
              <a:t>Student vacation over Easter lasts 2 weeks</a:t>
            </a:r>
          </a:p>
          <a:p>
            <a:pPr marL="0" lvl="0" indent="0">
              <a:buNone/>
            </a:pPr>
            <a:r>
              <a:rPr lang="en-GB" sz="1500" dirty="0">
                <a:latin typeface="Calibri" panose="020F0502020204030204" pitchFamily="34" charset="0"/>
                <a:cs typeface="Calibri" panose="020F0502020204030204" pitchFamily="34" charset="0"/>
              </a:rPr>
              <a:t>Assessment period: Early May</a:t>
            </a:r>
          </a:p>
          <a:p>
            <a:pPr marL="0" indent="0">
              <a:buNone/>
            </a:pPr>
            <a:endParaRPr lang="en-US" sz="1200" dirty="0">
              <a:solidFill>
                <a:srgbClr val="598752"/>
              </a:solidFill>
            </a:endParaRPr>
          </a:p>
          <a:p>
            <a:pPr marL="0" indent="0">
              <a:buNone/>
            </a:pPr>
            <a:endParaRPr lang="en-US" sz="1500" dirty="0">
              <a:solidFill>
                <a:srgbClr val="16818D"/>
              </a:solidFill>
              <a:latin typeface="+mj-lt"/>
              <a:ea typeface="Georgia" charset="0"/>
              <a:cs typeface="Georgia"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0088" y="1010029"/>
            <a:ext cx="3024336" cy="5013720"/>
          </a:xfrm>
          <a:prstGeom prst="rect">
            <a:avLst/>
          </a:prstGeom>
        </p:spPr>
      </p:pic>
    </p:spTree>
    <p:extLst>
      <p:ext uri="{BB962C8B-B14F-4D97-AF65-F5344CB8AC3E}">
        <p14:creationId xmlns:p14="http://schemas.microsoft.com/office/powerpoint/2010/main" val="20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l="-1" t="-284"/>
          <a:stretch/>
        </p:blipFill>
        <p:spPr>
          <a:xfrm>
            <a:off x="36512" y="3456384"/>
            <a:ext cx="9144000" cy="2852936"/>
          </a:xfrm>
          <a:prstGeom prst="rect">
            <a:avLst/>
          </a:prstGeom>
        </p:spPr>
      </p:pic>
      <p:sp>
        <p:nvSpPr>
          <p:cNvPr id="2" name="Text Placeholder 1"/>
          <p:cNvSpPr>
            <a:spLocks noGrp="1"/>
          </p:cNvSpPr>
          <p:nvPr>
            <p:ph type="body" sz="quarter" idx="10"/>
          </p:nvPr>
        </p:nvSpPr>
        <p:spPr>
          <a:xfrm>
            <a:off x="827584" y="692696"/>
            <a:ext cx="6515621" cy="634666"/>
          </a:xfrm>
        </p:spPr>
        <p:txBody>
          <a:bodyPr/>
          <a:lstStyle/>
          <a:p>
            <a:r>
              <a:rPr lang="en-US" sz="3600" dirty="0"/>
              <a:t>Practical Information</a:t>
            </a:r>
            <a:endParaRPr lang="en-GB" sz="3600" dirty="0"/>
          </a:p>
        </p:txBody>
      </p:sp>
      <p:sp>
        <p:nvSpPr>
          <p:cNvPr id="3" name="Text Placeholder 2"/>
          <p:cNvSpPr>
            <a:spLocks noGrp="1"/>
          </p:cNvSpPr>
          <p:nvPr>
            <p:ph type="body" sz="quarter" idx="11"/>
          </p:nvPr>
        </p:nvSpPr>
        <p:spPr>
          <a:xfrm>
            <a:off x="755576" y="1268760"/>
            <a:ext cx="7992888" cy="2304256"/>
          </a:xfrm>
        </p:spPr>
        <p:txBody>
          <a:bodyPr lIns="91440" tIns="45720" rIns="91440" bIns="45720" anchor="t">
            <a:normAutofit lnSpcReduction="10000"/>
          </a:bodyPr>
          <a:lstStyle/>
          <a:p>
            <a:pPr marL="0" indent="0">
              <a:buNone/>
            </a:pPr>
            <a:r>
              <a:rPr lang="en-GB" sz="1800" dirty="0">
                <a:solidFill>
                  <a:srgbClr val="16818D"/>
                </a:solidFill>
                <a:latin typeface="Georgia"/>
                <a:ea typeface="Georgia" charset="0"/>
                <a:cs typeface="Georgia" charset="0"/>
              </a:rPr>
              <a:t>Airport Welcome</a:t>
            </a:r>
          </a:p>
          <a:p>
            <a:pPr marL="0" indent="0">
              <a:buNone/>
            </a:pPr>
            <a:r>
              <a:rPr lang="en-US" sz="1400" dirty="0">
                <a:latin typeface="+mn-lt"/>
                <a:ea typeface="Tahoma"/>
                <a:cs typeface="Tahoma"/>
              </a:rPr>
              <a:t>UWE offers a free welcome service to new EU and International students from London Heathrow airport on specific dates in September and January</a:t>
            </a:r>
            <a:endParaRPr lang="en-GB" sz="1400" dirty="0">
              <a:latin typeface="+mn-lt"/>
              <a:ea typeface="Tahoma"/>
              <a:cs typeface="Tahoma"/>
            </a:endParaRPr>
          </a:p>
          <a:p>
            <a:pPr marL="0" indent="0">
              <a:buNone/>
            </a:pPr>
            <a:endParaRPr lang="en-US" sz="1400" dirty="0">
              <a:latin typeface="+mn-lt"/>
            </a:endParaRPr>
          </a:p>
          <a:p>
            <a:pPr marL="0" indent="0">
              <a:buNone/>
            </a:pPr>
            <a:r>
              <a:rPr lang="en-US" sz="1800" dirty="0">
                <a:solidFill>
                  <a:srgbClr val="16818D"/>
                </a:solidFill>
                <a:latin typeface="Georgia" charset="0"/>
                <a:ea typeface="Georgia" charset="0"/>
                <a:cs typeface="Georgia" charset="0"/>
              </a:rPr>
              <a:t>Orientation and Induction </a:t>
            </a:r>
          </a:p>
          <a:p>
            <a:pPr marL="0" indent="0">
              <a:buNone/>
            </a:pPr>
            <a:r>
              <a:rPr lang="en-US" sz="1400" dirty="0">
                <a:latin typeface="+mn-lt"/>
                <a:ea typeface="Tahoma"/>
                <a:cs typeface="Tahoma"/>
              </a:rPr>
              <a:t>New exchange students can attend UWE’s International Student Orientation sessions prior to the start of term, and will receive a full academic induction from their department. </a:t>
            </a:r>
            <a:endParaRPr lang="en-US" sz="1400" dirty="0">
              <a:latin typeface="+mn-lt"/>
            </a:endParaRPr>
          </a:p>
          <a:p>
            <a:pPr marL="0" indent="0">
              <a:buNone/>
            </a:pPr>
            <a:r>
              <a:rPr lang="en-US" sz="1400" dirty="0">
                <a:latin typeface="+mn-lt"/>
              </a:rPr>
              <a:t>The Study Abroad team organize a welcome event for new exchange students. Further social activities for exchange students are offered by the UWESU Exchange Student Society. </a:t>
            </a:r>
          </a:p>
        </p:txBody>
      </p:sp>
    </p:spTree>
    <p:extLst>
      <p:ext uri="{BB962C8B-B14F-4D97-AF65-F5344CB8AC3E}">
        <p14:creationId xmlns:p14="http://schemas.microsoft.com/office/powerpoint/2010/main" val="2158840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99592" y="638633"/>
            <a:ext cx="6515621" cy="634666"/>
          </a:xfrm>
        </p:spPr>
        <p:txBody>
          <a:bodyPr/>
          <a:lstStyle/>
          <a:p>
            <a:r>
              <a:rPr lang="en-US" sz="3600" dirty="0">
                <a:solidFill>
                  <a:srgbClr val="A65C45"/>
                </a:solidFill>
              </a:rPr>
              <a:t>Student Life and Facilities</a:t>
            </a:r>
            <a:endParaRPr lang="en-GB" sz="3600" dirty="0">
              <a:solidFill>
                <a:srgbClr val="A65C45"/>
              </a:solidFill>
            </a:endParaRPr>
          </a:p>
        </p:txBody>
      </p:sp>
      <p:sp>
        <p:nvSpPr>
          <p:cNvPr id="3" name="Text Placeholder 2"/>
          <p:cNvSpPr>
            <a:spLocks noGrp="1"/>
          </p:cNvSpPr>
          <p:nvPr>
            <p:ph type="body" sz="quarter" idx="11"/>
          </p:nvPr>
        </p:nvSpPr>
        <p:spPr>
          <a:xfrm>
            <a:off x="827584" y="1268759"/>
            <a:ext cx="7920880" cy="2520281"/>
          </a:xfrm>
        </p:spPr>
        <p:txBody>
          <a:bodyPr>
            <a:noAutofit/>
          </a:bodyPr>
          <a:lstStyle/>
          <a:p>
            <a:pPr marL="0" indent="0">
              <a:buNone/>
            </a:pPr>
            <a:r>
              <a:rPr lang="en-US" sz="1400" b="1" dirty="0">
                <a:latin typeface="Calibri" panose="020F0502020204030204" pitchFamily="34" charset="0"/>
                <a:cs typeface="Calibri" panose="020F0502020204030204" pitchFamily="34" charset="0"/>
              </a:rPr>
              <a:t>UWE’s Student Union (UWESU) </a:t>
            </a:r>
            <a:r>
              <a:rPr lang="en-US" sz="1400" dirty="0">
                <a:latin typeface="Calibri" panose="020F0502020204030204" pitchFamily="34" charset="0"/>
                <a:cs typeface="Calibri" panose="020F0502020204030204" pitchFamily="34" charset="0"/>
              </a:rPr>
              <a:t>provides students with social and professional opportunities, builds community and represents students during their time at UWE Bristol. Across all campuses, the SU bars and cafes organize regular quiz nights, film screenings, open mic nights, as well as one-off events. The Student Union Advice Centre offers academic advice and support with finding part-time work or accommodation. They also coordinate local and international student volunteering opportunities, and support student-led sport, faith, identity, political, charity and special interest societies. </a:t>
            </a:r>
            <a:r>
              <a:rPr lang="en-US" sz="1400" dirty="0">
                <a:latin typeface="Calibri" panose="020F0502020204030204" pitchFamily="34" charset="0"/>
                <a:cs typeface="Calibri" panose="020F0502020204030204" pitchFamily="34" charset="0"/>
                <a:hlinkClick r:id="rId2"/>
              </a:rPr>
              <a:t>Find out more</a:t>
            </a:r>
            <a:endParaRPr lang="en-US" sz="1400" dirty="0">
              <a:latin typeface="Calibri" panose="020F0502020204030204" pitchFamily="34" charset="0"/>
              <a:cs typeface="Calibri" panose="020F0502020204030204" pitchFamily="34" charset="0"/>
            </a:endParaRPr>
          </a:p>
          <a:p>
            <a:pPr marL="0" indent="0">
              <a:buNone/>
            </a:pPr>
            <a:endParaRPr lang="en-US" sz="800" dirty="0">
              <a:latin typeface="Calibri" panose="020F0502020204030204" pitchFamily="34" charset="0"/>
              <a:cs typeface="Calibri" panose="020F0502020204030204" pitchFamily="34" charset="0"/>
            </a:endParaRPr>
          </a:p>
          <a:p>
            <a:pPr marL="0" indent="0">
              <a:buNone/>
            </a:pPr>
            <a:r>
              <a:rPr lang="en-US" sz="1400" b="1" dirty="0">
                <a:latin typeface="Calibri" panose="020F0502020204030204" pitchFamily="34" charset="0"/>
                <a:cs typeface="Calibri" panose="020F0502020204030204" pitchFamily="34" charset="0"/>
              </a:rPr>
              <a:t>UWE’s Centre for Sport</a:t>
            </a:r>
            <a:r>
              <a:rPr lang="en-US" sz="1400" dirty="0">
                <a:latin typeface="Calibri" panose="020F0502020204030204" pitchFamily="34" charset="0"/>
                <a:cs typeface="Calibri" panose="020F0502020204030204" pitchFamily="34" charset="0"/>
              </a:rPr>
              <a:t>, based on </a:t>
            </a:r>
            <a:r>
              <a:rPr lang="en-US" sz="1400" dirty="0" err="1">
                <a:latin typeface="Calibri" panose="020F0502020204030204" pitchFamily="34" charset="0"/>
                <a:cs typeface="Calibri" panose="020F0502020204030204" pitchFamily="34" charset="0"/>
              </a:rPr>
              <a:t>Frenchay</a:t>
            </a:r>
            <a:r>
              <a:rPr lang="en-US" sz="1400" dirty="0">
                <a:latin typeface="Calibri" panose="020F0502020204030204" pitchFamily="34" charset="0"/>
                <a:cs typeface="Calibri" panose="020F0502020204030204" pitchFamily="34" charset="0"/>
              </a:rPr>
              <a:t> Campus, is a 5.5m state-of-the-art sports development featuring fitness suites, an </a:t>
            </a:r>
            <a:r>
              <a:rPr lang="en-US" sz="1400" dirty="0" err="1">
                <a:latin typeface="Calibri" panose="020F0502020204030204" pitchFamily="34" charset="0"/>
                <a:cs typeface="Calibri" panose="020F0502020204030204" pitchFamily="34" charset="0"/>
              </a:rPr>
              <a:t>astro</a:t>
            </a:r>
            <a:r>
              <a:rPr lang="en-US" sz="1400" dirty="0">
                <a:latin typeface="Calibri" panose="020F0502020204030204" pitchFamily="34" charset="0"/>
                <a:cs typeface="Calibri" panose="020F0502020204030204" pitchFamily="34" charset="0"/>
              </a:rPr>
              <a:t> pitch, a sports hall, a climbing wall and squash courts, and outdoor trim trail. Memberships start at £125 for the full year. Semester-only membership is also available exclusively for exchange students staying for less than a year.</a:t>
            </a: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a:p>
            <a:pPr marL="0" indent="0">
              <a:buNone/>
            </a:pPr>
            <a:endParaRPr lang="en-US" sz="14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3757016"/>
            <a:ext cx="7502230" cy="2520280"/>
          </a:xfrm>
          <a:prstGeom prst="rect">
            <a:avLst/>
          </a:prstGeom>
        </p:spPr>
      </p:pic>
    </p:spTree>
    <p:extLst>
      <p:ext uri="{BB962C8B-B14F-4D97-AF65-F5344CB8AC3E}">
        <p14:creationId xmlns:p14="http://schemas.microsoft.com/office/powerpoint/2010/main" val="2243050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2298" y="548680"/>
            <a:ext cx="4799123" cy="1080120"/>
          </a:xfrm>
        </p:spPr>
        <p:txBody>
          <a:bodyPr/>
          <a:lstStyle/>
          <a:p>
            <a:r>
              <a:rPr lang="en-GB" dirty="0">
                <a:solidFill>
                  <a:srgbClr val="D6A700"/>
                </a:solidFill>
              </a:rPr>
              <a:t>Support every step of the way</a:t>
            </a:r>
          </a:p>
        </p:txBody>
      </p:sp>
      <p:sp>
        <p:nvSpPr>
          <p:cNvPr id="3" name="Text Placeholder 2"/>
          <p:cNvSpPr>
            <a:spLocks noGrp="1"/>
          </p:cNvSpPr>
          <p:nvPr>
            <p:ph type="body" sz="quarter" idx="11"/>
          </p:nvPr>
        </p:nvSpPr>
        <p:spPr>
          <a:xfrm>
            <a:off x="827584" y="1700808"/>
            <a:ext cx="4968552" cy="1128960"/>
          </a:xfrm>
        </p:spPr>
        <p:txBody>
          <a:bodyPr/>
          <a:lstStyle/>
          <a:p>
            <a:pPr marL="0" marR="0" indent="0">
              <a:spcBef>
                <a:spcPts val="0"/>
              </a:spcBef>
              <a:spcAft>
                <a:spcPts val="0"/>
              </a:spcAft>
              <a:buNone/>
            </a:pPr>
            <a:r>
              <a:rPr lang="en-GB" sz="1400" dirty="0">
                <a:latin typeface="+mn-lt"/>
              </a:rPr>
              <a:t>The </a:t>
            </a:r>
            <a:r>
              <a:rPr lang="en-GB" sz="1400" u="sng" dirty="0">
                <a:latin typeface="+mn-lt"/>
                <a:hlinkClick r:id="rId3"/>
              </a:rPr>
              <a:t>Study Abroad team</a:t>
            </a:r>
            <a:r>
              <a:rPr lang="en-GB" sz="1400" dirty="0">
                <a:latin typeface="+mn-lt"/>
              </a:rPr>
              <a:t> work closely with students’ home institutions and academic departments to ensure the smooth running of study exchanges and are happy to answer queries from incoming exchange students.  The team should be the first contact point for all queries: </a:t>
            </a:r>
            <a:r>
              <a:rPr lang="en-GB" sz="1400" dirty="0">
                <a:latin typeface="+mn-lt"/>
                <a:hlinkClick r:id="rId4"/>
              </a:rPr>
              <a:t>studyabroad@uwe.ac.uk</a:t>
            </a:r>
            <a:r>
              <a:rPr lang="en-GB" sz="1400" dirty="0">
                <a:latin typeface="+mn-lt"/>
              </a:rPr>
              <a:t> </a:t>
            </a:r>
          </a:p>
          <a:p>
            <a:pPr marL="0" marR="0">
              <a:lnSpc>
                <a:spcPct val="115000"/>
              </a:lnSpc>
              <a:spcBef>
                <a:spcPts val="0"/>
              </a:spcBef>
              <a:spcAft>
                <a:spcPts val="0"/>
              </a:spcAft>
            </a:pPr>
            <a:endParaRPr lang="en-GB" sz="1400" dirty="0">
              <a:latin typeface="+mn-lt"/>
            </a:endParaRPr>
          </a:p>
          <a:p>
            <a:pPr marL="0" indent="0">
              <a:buNone/>
            </a:pPr>
            <a:endParaRPr lang="en-US" sz="1400" dirty="0">
              <a:latin typeface="+mn-lt"/>
            </a:endParaRPr>
          </a:p>
          <a:p>
            <a:pPr marL="0" indent="0">
              <a:buNone/>
            </a:pPr>
            <a:endParaRPr lang="en-GB" sz="1400" dirty="0">
              <a:latin typeface="+mn-lt"/>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994289" y="188640"/>
            <a:ext cx="2952327" cy="2713136"/>
          </a:xfrm>
          <a:prstGeom prst="rect">
            <a:avLst/>
          </a:prstGeom>
        </p:spPr>
      </p:pic>
      <p:sp>
        <p:nvSpPr>
          <p:cNvPr id="6" name="TextBox 5"/>
          <p:cNvSpPr txBox="1"/>
          <p:nvPr/>
        </p:nvSpPr>
        <p:spPr>
          <a:xfrm>
            <a:off x="827584" y="2901776"/>
            <a:ext cx="8119032" cy="3834896"/>
          </a:xfrm>
          <a:prstGeom prst="rect">
            <a:avLst/>
          </a:prstGeom>
          <a:noFill/>
        </p:spPr>
        <p:txBody>
          <a:bodyPr wrap="square" rtlCol="0">
            <a:spAutoFit/>
          </a:bodyPr>
          <a:lstStyle/>
          <a:p>
            <a:pPr marL="0" marR="0" indent="0">
              <a:spcBef>
                <a:spcPts val="0"/>
              </a:spcBef>
              <a:spcAft>
                <a:spcPts val="0"/>
              </a:spcAft>
              <a:buNone/>
            </a:pPr>
            <a:r>
              <a:rPr lang="en-GB" sz="1400" dirty="0">
                <a:latin typeface="+mn-lt"/>
              </a:rPr>
              <a:t>UWE’s </a:t>
            </a:r>
            <a:r>
              <a:rPr lang="en-GB" sz="1400" dirty="0">
                <a:latin typeface="+mn-lt"/>
                <a:hlinkClick r:id="rId6"/>
              </a:rPr>
              <a:t>Global Student Support</a:t>
            </a:r>
            <a:r>
              <a:rPr lang="en-GB" sz="1400" dirty="0">
                <a:latin typeface="+mn-lt"/>
              </a:rPr>
              <a:t> team coordinate International Student Orientation, which helps international students meet people, have fun and to get to know UWE, Bristol and each other!</a:t>
            </a:r>
          </a:p>
          <a:p>
            <a:pPr marL="0" marR="0" indent="0">
              <a:lnSpc>
                <a:spcPct val="115000"/>
              </a:lnSpc>
              <a:spcBef>
                <a:spcPts val="0"/>
              </a:spcBef>
              <a:spcAft>
                <a:spcPts val="0"/>
              </a:spcAft>
              <a:buNone/>
            </a:pPr>
            <a:endParaRPr lang="en-GB" sz="1400" dirty="0">
              <a:latin typeface="+mn-lt"/>
            </a:endParaRPr>
          </a:p>
          <a:p>
            <a:pPr marL="0" marR="0" indent="0">
              <a:spcBef>
                <a:spcPts val="0"/>
              </a:spcBef>
              <a:spcAft>
                <a:spcPts val="0"/>
              </a:spcAft>
              <a:buNone/>
            </a:pPr>
            <a:r>
              <a:rPr lang="en-GB" sz="1400" dirty="0">
                <a:latin typeface="+mn-lt"/>
              </a:rPr>
              <a:t>Our </a:t>
            </a:r>
            <a:r>
              <a:rPr lang="en-GB" sz="1400" dirty="0">
                <a:latin typeface="+mn-lt"/>
                <a:hlinkClick r:id="rId7"/>
              </a:rPr>
              <a:t>Student advisors</a:t>
            </a:r>
            <a:r>
              <a:rPr lang="en-GB" sz="1400" dirty="0">
                <a:latin typeface="+mn-lt"/>
              </a:rPr>
              <a:t> can provide students with information on a wide range of University matters, including module choices, academic regulations and extenuating circumstances. Students can also discuss academic issues with their departmental exchange coordinators or with their module leaders.</a:t>
            </a:r>
          </a:p>
          <a:p>
            <a:pPr marL="0" marR="0">
              <a:lnSpc>
                <a:spcPct val="115000"/>
              </a:lnSpc>
              <a:spcBef>
                <a:spcPts val="0"/>
              </a:spcBef>
              <a:spcAft>
                <a:spcPts val="0"/>
              </a:spcAft>
            </a:pPr>
            <a:endParaRPr lang="en-GB" sz="1400" dirty="0">
              <a:latin typeface="+mn-lt"/>
            </a:endParaRPr>
          </a:p>
          <a:p>
            <a:pPr marL="0" marR="0" indent="0">
              <a:spcBef>
                <a:spcPts val="0"/>
              </a:spcBef>
              <a:spcAft>
                <a:spcPts val="1000"/>
              </a:spcAft>
              <a:buNone/>
            </a:pPr>
            <a:r>
              <a:rPr lang="en-GB" sz="1400" dirty="0">
                <a:latin typeface="+mn-lt"/>
              </a:rPr>
              <a:t>Global PALs (existing UWE students) offer support and guidance and will help you find your way around Bristol and the campus as well as providing information about UWE’s services and facilities. </a:t>
            </a:r>
          </a:p>
          <a:p>
            <a:pPr marL="0" marR="0" indent="0">
              <a:spcBef>
                <a:spcPts val="0"/>
              </a:spcBef>
              <a:spcAft>
                <a:spcPts val="1000"/>
              </a:spcAft>
              <a:buNone/>
            </a:pPr>
            <a:r>
              <a:rPr lang="en-GB" sz="1400" dirty="0">
                <a:latin typeface="+mn-lt"/>
              </a:rPr>
              <a:t>We have dedicated staff who can give guidance on </a:t>
            </a:r>
            <a:r>
              <a:rPr lang="en-GB" sz="1400" dirty="0">
                <a:latin typeface="+mn-lt"/>
                <a:hlinkClick r:id="rId8"/>
              </a:rPr>
              <a:t>managing money</a:t>
            </a:r>
            <a:r>
              <a:rPr lang="en-GB" sz="1400" dirty="0">
                <a:latin typeface="+mn-lt"/>
              </a:rPr>
              <a:t> as well as </a:t>
            </a:r>
            <a:r>
              <a:rPr lang="en-GB" sz="1400" dirty="0">
                <a:latin typeface="+mn-lt"/>
                <a:hlinkClick r:id="rId9"/>
              </a:rPr>
              <a:t>Visas, Immigration and the UK’s PBS</a:t>
            </a:r>
            <a:r>
              <a:rPr lang="en-GB" sz="1400" dirty="0">
                <a:latin typeface="+mn-lt"/>
              </a:rPr>
              <a:t> (Points based system).</a:t>
            </a:r>
          </a:p>
          <a:p>
            <a:pPr marL="0" marR="0" indent="0">
              <a:spcBef>
                <a:spcPts val="0"/>
              </a:spcBef>
              <a:spcAft>
                <a:spcPts val="1000"/>
              </a:spcAft>
              <a:buNone/>
            </a:pPr>
            <a:r>
              <a:rPr lang="en-GB" sz="1400" dirty="0">
                <a:latin typeface="+mn-lt"/>
              </a:rPr>
              <a:t>Our </a:t>
            </a:r>
            <a:r>
              <a:rPr lang="en-GB" sz="1400" dirty="0">
                <a:latin typeface="+mn-lt"/>
                <a:hlinkClick r:id="rId10"/>
              </a:rPr>
              <a:t>Wellbeing Service</a:t>
            </a:r>
            <a:r>
              <a:rPr lang="en-GB" sz="1400" dirty="0">
                <a:latin typeface="+mn-lt"/>
              </a:rPr>
              <a:t> provides support for students experiencing personal issues. Our </a:t>
            </a:r>
            <a:r>
              <a:rPr lang="en-GB" sz="1400" dirty="0">
                <a:latin typeface="+mn-lt"/>
                <a:hlinkClick r:id="rId11"/>
              </a:rPr>
              <a:t>Faith and Spirituality</a:t>
            </a:r>
            <a:r>
              <a:rPr lang="en-GB" sz="1400" dirty="0">
                <a:latin typeface="+mn-lt"/>
              </a:rPr>
              <a:t> service provides facilities and information for prayer, worship, meditation and reflection, opportunities to meet others and advice on spiritual and ethical concerns.</a:t>
            </a:r>
          </a:p>
          <a:p>
            <a:endParaRPr lang="en-GB" dirty="0"/>
          </a:p>
        </p:txBody>
      </p:sp>
    </p:spTree>
    <p:extLst>
      <p:ext uri="{BB962C8B-B14F-4D97-AF65-F5344CB8AC3E}">
        <p14:creationId xmlns:p14="http://schemas.microsoft.com/office/powerpoint/2010/main" val="2112883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584" y="692696"/>
            <a:ext cx="6515621" cy="634666"/>
          </a:xfrm>
        </p:spPr>
        <p:txBody>
          <a:bodyPr/>
          <a:lstStyle/>
          <a:p>
            <a:r>
              <a:rPr lang="en-US" sz="3600" dirty="0"/>
              <a:t>Student Feedback</a:t>
            </a:r>
            <a:endParaRPr lang="en-GB" sz="3600" b="1" dirty="0"/>
          </a:p>
        </p:txBody>
      </p:sp>
      <p:sp>
        <p:nvSpPr>
          <p:cNvPr id="3" name="Text Placeholder 2"/>
          <p:cNvSpPr>
            <a:spLocks noGrp="1"/>
          </p:cNvSpPr>
          <p:nvPr>
            <p:ph type="body" sz="quarter" idx="11"/>
          </p:nvPr>
        </p:nvSpPr>
        <p:spPr>
          <a:xfrm>
            <a:off x="755576" y="1343723"/>
            <a:ext cx="3600400" cy="4680521"/>
          </a:xfrm>
        </p:spPr>
        <p:txBody>
          <a:bodyPr>
            <a:noAutofit/>
          </a:bodyPr>
          <a:lstStyle/>
          <a:p>
            <a:pPr marL="0" indent="0">
              <a:buNone/>
            </a:pPr>
            <a:r>
              <a:rPr lang="en-US" sz="1400" b="1" dirty="0">
                <a:latin typeface="Calibri" panose="020F0502020204030204" pitchFamily="34" charset="0"/>
                <a:cs typeface="Calibri" panose="020F0502020204030204" pitchFamily="34" charset="0"/>
              </a:rPr>
              <a:t>UWE examined the feedback from students who studied here through the European-wide Erasmus exchange </a:t>
            </a:r>
            <a:r>
              <a:rPr lang="en-US" sz="1400" b="1" dirty="0" err="1">
                <a:latin typeface="Calibri" panose="020F0502020204030204" pitchFamily="34" charset="0"/>
                <a:cs typeface="Calibri" panose="020F0502020204030204" pitchFamily="34" charset="0"/>
              </a:rPr>
              <a:t>programme</a:t>
            </a:r>
            <a:r>
              <a:rPr lang="en-US" sz="1400" b="1" dirty="0">
                <a:latin typeface="Calibri" panose="020F0502020204030204" pitchFamily="34" charset="0"/>
                <a:cs typeface="Calibri" panose="020F0502020204030204" pitchFamily="34" charset="0"/>
              </a:rPr>
              <a:t> in 2016-17 and found:</a:t>
            </a:r>
            <a:endParaRPr lang="en-US" sz="1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94% of students were ‘satisfied’ or ‘very satisfied’  with their experience overall</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88% were ‘satisfied’ or ‘very satisfied’ with the administrative support and 84% with the academic mentoring.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77% were ‘satisfied’ or ‘very satisfied’ with course content offered by UWE. </a:t>
            </a:r>
          </a:p>
        </p:txBody>
      </p:sp>
      <p:sp>
        <p:nvSpPr>
          <p:cNvPr id="4" name="Rectangle 3"/>
          <p:cNvSpPr/>
          <p:nvPr/>
        </p:nvSpPr>
        <p:spPr>
          <a:xfrm>
            <a:off x="4427984" y="1272284"/>
            <a:ext cx="4572000" cy="2908489"/>
          </a:xfrm>
          <a:prstGeom prst="rect">
            <a:avLst/>
          </a:prstGeom>
        </p:spPr>
        <p:txBody>
          <a:bodyPr>
            <a:spAutoFit/>
          </a:bodyPr>
          <a:lstStyle/>
          <a:p>
            <a:pPr marR="0" defTabSz="606425">
              <a:lnSpc>
                <a:spcPts val="2200"/>
              </a:lnSpc>
              <a:spcBef>
                <a:spcPct val="20000"/>
              </a:spcBef>
            </a:pPr>
            <a:r>
              <a:rPr lang="en-US" sz="1400" b="1" dirty="0">
                <a:solidFill>
                  <a:srgbClr val="AD8900"/>
                </a:solidFill>
                <a:latin typeface="Georgia" charset="0"/>
                <a:ea typeface="ＭＳ Ｐゴシック" charset="0"/>
                <a:cs typeface="ＭＳ Ｐゴシック" charset="0"/>
              </a:rPr>
              <a:t>“</a:t>
            </a:r>
            <a:r>
              <a:rPr lang="en-GB" sz="1400" b="1" dirty="0">
                <a:solidFill>
                  <a:srgbClr val="AD8900"/>
                </a:solidFill>
                <a:latin typeface="Georgia" charset="0"/>
                <a:ea typeface="ＭＳ Ｐゴシック" charset="0"/>
                <a:cs typeface="ＭＳ Ｐゴシック" charset="0"/>
              </a:rPr>
              <a:t>I loved my Erasmus experience. It was one of the best experience in my whole life: I have the feeling so many things have changed in me and I feel way more confident and less scared than before. I also learned…to have other ideas about my future. I have two homes - one in France and one in England. I have two families and even if leaving is the hardest thing ever it was worth it!”</a:t>
            </a:r>
          </a:p>
          <a:p>
            <a:pPr marL="457200" marR="0">
              <a:spcBef>
                <a:spcPts val="0"/>
              </a:spcBef>
              <a:spcAft>
                <a:spcPts val="0"/>
              </a:spcAft>
            </a:pP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Tahoma" panose="020B060403050404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4149080"/>
            <a:ext cx="8024169" cy="2132856"/>
          </a:xfrm>
          <a:prstGeom prst="rect">
            <a:avLst/>
          </a:prstGeom>
        </p:spPr>
      </p:pic>
    </p:spTree>
    <p:extLst>
      <p:ext uri="{BB962C8B-B14F-4D97-AF65-F5344CB8AC3E}">
        <p14:creationId xmlns:p14="http://schemas.microsoft.com/office/powerpoint/2010/main" val="149482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err="1">
                <a:solidFill>
                  <a:srgbClr val="598752"/>
                </a:solidFill>
              </a:rPr>
              <a:t>Covid</a:t>
            </a:r>
            <a:r>
              <a:rPr lang="en-US" sz="3600" dirty="0">
                <a:solidFill>
                  <a:srgbClr val="598752"/>
                </a:solidFill>
              </a:rPr>
              <a:t>-secure Campus</a:t>
            </a:r>
            <a:endParaRPr lang="en-GB" sz="3600" dirty="0">
              <a:solidFill>
                <a:srgbClr val="598752"/>
              </a:solidFill>
            </a:endParaRPr>
          </a:p>
        </p:txBody>
      </p:sp>
      <p:sp>
        <p:nvSpPr>
          <p:cNvPr id="3" name="Text Placeholder 2"/>
          <p:cNvSpPr>
            <a:spLocks noGrp="1"/>
          </p:cNvSpPr>
          <p:nvPr>
            <p:ph type="body" sz="quarter" idx="11"/>
          </p:nvPr>
        </p:nvSpPr>
        <p:spPr>
          <a:xfrm>
            <a:off x="827584" y="1203896"/>
            <a:ext cx="4912504" cy="4968552"/>
          </a:xfrm>
        </p:spPr>
        <p:txBody>
          <a:bodyPr>
            <a:normAutofit fontScale="92500" lnSpcReduction="20000"/>
          </a:bodyPr>
          <a:lstStyle/>
          <a:p>
            <a:pPr marL="0" indent="0">
              <a:buNone/>
            </a:pPr>
            <a:r>
              <a:rPr lang="en-GB" sz="1500" dirty="0"/>
              <a:t>We are following UK government guidance to reduce the spread of Coronavirus:</a:t>
            </a:r>
          </a:p>
          <a:p>
            <a:pPr marL="0" indent="0">
              <a:buNone/>
            </a:pPr>
            <a:endParaRPr lang="en-GB" sz="1500" b="1" dirty="0"/>
          </a:p>
          <a:p>
            <a:pPr marL="0" indent="0">
              <a:buNone/>
            </a:pPr>
            <a:r>
              <a:rPr lang="en-GB" sz="1800" dirty="0">
                <a:solidFill>
                  <a:srgbClr val="598752"/>
                </a:solidFill>
                <a:latin typeface="Georgia" charset="0"/>
              </a:rPr>
              <a:t>Hands </a:t>
            </a:r>
            <a:r>
              <a:rPr lang="en-GB" sz="1500" dirty="0"/>
              <a:t>Wash hands frequently, and make use of sanitising gel stations across campus</a:t>
            </a:r>
          </a:p>
          <a:p>
            <a:pPr marL="0" indent="0">
              <a:buNone/>
            </a:pPr>
            <a:endParaRPr lang="en-GB" sz="1500" b="1" dirty="0"/>
          </a:p>
          <a:p>
            <a:pPr marL="0" indent="0">
              <a:buNone/>
            </a:pPr>
            <a:r>
              <a:rPr lang="en-GB" sz="1800" dirty="0">
                <a:solidFill>
                  <a:srgbClr val="598752"/>
                </a:solidFill>
                <a:latin typeface="Georgia" charset="0"/>
              </a:rPr>
              <a:t>Face </a:t>
            </a:r>
            <a:r>
              <a:rPr lang="en-GB" sz="1500" dirty="0"/>
              <a:t>As of November 2020, students are required to wear a face covering inside all campus buildings unless medically exempt. Face coverings must also be worn at all times in shops, catering outlets and on public transport</a:t>
            </a:r>
          </a:p>
          <a:p>
            <a:pPr marL="0" indent="0">
              <a:buNone/>
            </a:pPr>
            <a:endParaRPr lang="en-GB" sz="1500" b="1" dirty="0"/>
          </a:p>
          <a:p>
            <a:pPr marL="0" indent="0">
              <a:buNone/>
            </a:pPr>
            <a:r>
              <a:rPr lang="en-GB" sz="1800" dirty="0">
                <a:solidFill>
                  <a:srgbClr val="598752"/>
                </a:solidFill>
                <a:latin typeface="Georgia" charset="0"/>
              </a:rPr>
              <a:t>Space </a:t>
            </a:r>
            <a:r>
              <a:rPr lang="en-GB" sz="1500" dirty="0"/>
              <a:t>We ask students to stay 2m away from people outside their household</a:t>
            </a:r>
          </a:p>
          <a:p>
            <a:pPr marL="0" indent="0">
              <a:buNone/>
            </a:pPr>
            <a:endParaRPr lang="en-GB" sz="1500" b="1" dirty="0">
              <a:latin typeface="Calibri" panose="020F0502020204030204" pitchFamily="34" charset="0"/>
              <a:cs typeface="Calibri" panose="020F0502020204030204" pitchFamily="34" charset="0"/>
            </a:endParaRPr>
          </a:p>
          <a:p>
            <a:pPr marL="0" indent="0">
              <a:buNone/>
            </a:pPr>
            <a:r>
              <a:rPr lang="en-GB" sz="2200" b="1" dirty="0">
                <a:solidFill>
                  <a:srgbClr val="598752"/>
                </a:solidFill>
                <a:latin typeface="Georgia" charset="0"/>
              </a:rPr>
              <a:t>Support</a:t>
            </a:r>
            <a:endParaRPr lang="en-GB" sz="1900" b="1" dirty="0"/>
          </a:p>
          <a:p>
            <a:pPr marL="0" lvl="0" indent="0">
              <a:buNone/>
            </a:pPr>
            <a:r>
              <a:rPr lang="en-GB" sz="1500" dirty="0"/>
              <a:t>Our dedicated </a:t>
            </a:r>
            <a:r>
              <a:rPr lang="en-GB" sz="1500" dirty="0" err="1"/>
              <a:t>Covid</a:t>
            </a:r>
            <a:r>
              <a:rPr lang="en-GB" sz="1500" dirty="0"/>
              <a:t> Support team are ready to students manage self-isolation, providing help with test booking, and checking in with students during any self-isolation period.</a:t>
            </a:r>
          </a:p>
          <a:p>
            <a:pPr marL="0" lvl="0" indent="0">
              <a:buNone/>
            </a:pPr>
            <a:endParaRPr lang="en-GB" sz="1500" dirty="0"/>
          </a:p>
          <a:p>
            <a:pPr marL="0" lvl="0" indent="0">
              <a:buNone/>
            </a:pPr>
            <a:r>
              <a:rPr lang="en-GB" sz="2200" b="1" dirty="0">
                <a:solidFill>
                  <a:srgbClr val="598752"/>
                </a:solidFill>
                <a:latin typeface="Georgia" charset="0"/>
              </a:rPr>
              <a:t>Updates </a:t>
            </a:r>
          </a:p>
          <a:p>
            <a:pPr marL="0" lvl="0" indent="0">
              <a:buNone/>
            </a:pPr>
            <a:r>
              <a:rPr lang="en-GB" sz="1500" dirty="0">
                <a:hlinkClick r:id="rId3"/>
              </a:rPr>
              <a:t>https://www.uwe.ac.uk/news/coronavirus</a:t>
            </a:r>
            <a:endParaRPr lang="en-GB" sz="1500" dirty="0"/>
          </a:p>
          <a:p>
            <a:pPr marL="0" lvl="0" indent="0">
              <a:buNone/>
            </a:pPr>
            <a:r>
              <a:rPr lang="en-GB" sz="1500" dirty="0">
                <a:hlinkClick r:id="rId4"/>
              </a:rPr>
              <a:t>https://www.gov.uk/coronavirus</a:t>
            </a:r>
            <a:r>
              <a:rPr lang="en-GB" sz="1500" dirty="0"/>
              <a:t> </a:t>
            </a:r>
            <a:endParaRPr lang="en-US" sz="1200" dirty="0">
              <a:solidFill>
                <a:srgbClr val="598752"/>
              </a:solidFill>
            </a:endParaRPr>
          </a:p>
          <a:p>
            <a:pPr marL="0" indent="0">
              <a:buNone/>
            </a:pPr>
            <a:endParaRPr lang="en-US" sz="1500" dirty="0">
              <a:solidFill>
                <a:srgbClr val="16818D"/>
              </a:solidFill>
              <a:latin typeface="+mj-lt"/>
              <a:ea typeface="Georgia" charset="0"/>
              <a:cs typeface="Georgia" charset="0"/>
            </a:endParaRP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0088" y="1010029"/>
            <a:ext cx="3024336" cy="5013720"/>
          </a:xfrm>
          <a:prstGeom prst="rect">
            <a:avLst/>
          </a:prstGeom>
        </p:spPr>
      </p:pic>
    </p:spTree>
    <p:extLst>
      <p:ext uri="{BB962C8B-B14F-4D97-AF65-F5344CB8AC3E}">
        <p14:creationId xmlns:p14="http://schemas.microsoft.com/office/powerpoint/2010/main" val="125249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384"/>
            <a:ext cx="9180512" cy="6885384"/>
          </a:xfrm>
          <a:prstGeom prst="rect">
            <a:avLst/>
          </a:prstGeom>
        </p:spPr>
      </p:pic>
      <p:pic>
        <p:nvPicPr>
          <p:cNvPr id="7" name="Picture 6" descr="UWE-Logo-Bottom.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0113" y="6326188"/>
            <a:ext cx="10810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
          <p:cNvSpPr txBox="1">
            <a:spLocks/>
          </p:cNvSpPr>
          <p:nvPr/>
        </p:nvSpPr>
        <p:spPr bwMode="auto">
          <a:xfrm>
            <a:off x="611560" y="188640"/>
            <a:ext cx="7776864" cy="15841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50000"/>
              </a:lnSpc>
              <a:spcBef>
                <a:spcPct val="0"/>
              </a:spcBef>
              <a:buNone/>
            </a:pPr>
            <a:r>
              <a:rPr lang="en-US" altLang="en-US" sz="6000" dirty="0">
                <a:solidFill>
                  <a:srgbClr val="1A9DAC"/>
                </a:solidFill>
                <a:latin typeface="Tahoma" panose="020B0604030504040204" pitchFamily="34" charset="0"/>
                <a:ea typeface="Tahoma" panose="020B0604030504040204" pitchFamily="34" charset="0"/>
                <a:cs typeface="Tahoma" panose="020B0604030504040204" pitchFamily="34" charset="0"/>
              </a:rPr>
              <a:t>Any questions?</a:t>
            </a:r>
            <a:endParaRPr lang="en-US" altLang="en-US" sz="5400" dirty="0">
              <a:solidFill>
                <a:srgbClr val="1A9DAC"/>
              </a:solidFill>
              <a:latin typeface="Tahoma" panose="020B0604030504040204" pitchFamily="34" charset="0"/>
              <a:ea typeface="Tahoma" panose="020B0604030504040204" pitchFamily="34" charset="0"/>
              <a:cs typeface="Tahoma" panose="020B0604030504040204" pitchFamily="34" charset="0"/>
            </a:endParaRPr>
          </a:p>
          <a:p>
            <a:pPr marL="0" indent="0">
              <a:lnSpc>
                <a:spcPct val="150000"/>
              </a:lnSpc>
              <a:spcBef>
                <a:spcPct val="0"/>
              </a:spcBef>
              <a:buNone/>
            </a:pPr>
            <a:r>
              <a:rPr lang="en-US" altLang="en-US" sz="5400" dirty="0">
                <a:solidFill>
                  <a:srgbClr val="1A9DAC"/>
                </a:solidFill>
                <a:latin typeface="Tahoma" panose="020B0604030504040204" pitchFamily="34" charset="0"/>
                <a:ea typeface="Tahoma" panose="020B0604030504040204" pitchFamily="34" charset="0"/>
                <a:cs typeface="Tahoma" panose="020B0604030504040204" pitchFamily="34" charset="0"/>
              </a:rPr>
              <a:t>Studyabroad@uwe.ac.uk</a:t>
            </a:r>
          </a:p>
        </p:txBody>
      </p:sp>
      <p:sp>
        <p:nvSpPr>
          <p:cNvPr id="6" name="TextBox 5"/>
          <p:cNvSpPr txBox="1"/>
          <p:nvPr/>
        </p:nvSpPr>
        <p:spPr>
          <a:xfrm rot="16200000">
            <a:off x="7760677" y="5496907"/>
            <a:ext cx="2304256" cy="184666"/>
          </a:xfrm>
          <a:prstGeom prst="rect">
            <a:avLst/>
          </a:prstGeom>
          <a:noFill/>
        </p:spPr>
        <p:txBody>
          <a:bodyPr wrap="square" rtlCol="0">
            <a:spAutoFit/>
          </a:bodyPr>
          <a:lstStyle/>
          <a:p>
            <a:r>
              <a:rPr lang="en-US" sz="600" dirty="0" err="1">
                <a:latin typeface="Tahoma" charset="0"/>
                <a:ea typeface="Tahoma" charset="0"/>
                <a:cs typeface="Tahoma" charset="0"/>
              </a:rPr>
              <a:t>iStock.com</a:t>
            </a:r>
            <a:r>
              <a:rPr lang="en-US" sz="600" dirty="0">
                <a:latin typeface="Tahoma" charset="0"/>
                <a:ea typeface="Tahoma" charset="0"/>
                <a:cs typeface="Tahoma" charset="0"/>
              </a:rPr>
              <a:t>/</a:t>
            </a:r>
            <a:r>
              <a:rPr lang="en-US" sz="600" dirty="0" err="1">
                <a:latin typeface="Tahoma" charset="0"/>
                <a:ea typeface="Tahoma" charset="0"/>
                <a:cs typeface="Tahoma" charset="0"/>
              </a:rPr>
              <a:t>LuminaStock</a:t>
            </a:r>
            <a:endParaRPr lang="en-US" sz="600" dirty="0">
              <a:latin typeface="Tahoma" charset="0"/>
              <a:ea typeface="Tahoma" charset="0"/>
              <a:cs typeface="Tahoma" charset="0"/>
            </a:endParaRPr>
          </a:p>
        </p:txBody>
      </p:sp>
    </p:spTree>
    <p:extLst>
      <p:ext uri="{BB962C8B-B14F-4D97-AF65-F5344CB8AC3E}">
        <p14:creationId xmlns:p14="http://schemas.microsoft.com/office/powerpoint/2010/main" val="396366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0"/>
          </p:nvPr>
        </p:nvSpPr>
        <p:spPr/>
        <p:txBody>
          <a:bodyPr lIns="0" tIns="0" rIns="0" bIns="0" anchor="t"/>
          <a:lstStyle/>
          <a:p>
            <a:r>
              <a:rPr lang="en-GB" dirty="0">
                <a:solidFill>
                  <a:srgbClr val="1A9DAC"/>
                </a:solidFill>
                <a:latin typeface="Tahoma"/>
                <a:sym typeface="Symbol" panose="05050102010706020507" pitchFamily="18" charset="2"/>
              </a:rPr>
              <a:t>An exchange destination like no other</a:t>
            </a:r>
            <a:endParaRPr lang="EN-US" dirty="0">
              <a:solidFill>
                <a:srgbClr val="1A9DAC"/>
              </a:solidFill>
              <a:latin typeface="Tahoma"/>
            </a:endParaRPr>
          </a:p>
        </p:txBody>
      </p:sp>
      <p:pic>
        <p:nvPicPr>
          <p:cNvPr id="9" name="Picture Placeholder 7"/>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pic>
        <p:nvPicPr>
          <p:cNvPr id="11" name="Picture Placeholder 9"/>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p:pic>
      <p:pic>
        <p:nvPicPr>
          <p:cNvPr id="12" name="Picture Placeholder 12"/>
          <p:cNvPicPr>
            <a:picLocks noGrp="1" noChangeAspect="1"/>
          </p:cNvPicPr>
          <p:nvPr>
            <p:ph type="pic" sz="quarter" idx="14"/>
          </p:nvPr>
        </p:nvPicPr>
        <p:blipFill>
          <a:blip r:embed="rId5" cstate="email">
            <a:extLst>
              <a:ext uri="{28A0092B-C50C-407E-A947-70E740481C1C}">
                <a14:useLocalDpi xmlns:a14="http://schemas.microsoft.com/office/drawing/2010/main"/>
              </a:ext>
            </a:extLst>
          </a:blip>
          <a:srcRect/>
          <a:stretch>
            <a:fillRect/>
          </a:stretch>
        </p:blipFill>
        <p:spPr/>
      </p:pic>
      <p:sp>
        <p:nvSpPr>
          <p:cNvPr id="3" name="Rectangle 2"/>
          <p:cNvSpPr/>
          <p:nvPr/>
        </p:nvSpPr>
        <p:spPr>
          <a:xfrm>
            <a:off x="445004" y="1268760"/>
            <a:ext cx="2376263" cy="3456384"/>
          </a:xfrm>
          <a:prstGeom prst="rect">
            <a:avLst/>
          </a:prstGeom>
          <a:solidFill>
            <a:srgbClr val="1A9DAC"/>
          </a:solidFill>
          <a:ln>
            <a:solidFill>
              <a:srgbClr val="AD890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t>"From an academic perspective, UWE Bristol is one of the best universities I had a chance to study at. I had a great experience and the campus environment is really friendly. I enjoyed my courses and the teaching style."</a:t>
            </a:r>
          </a:p>
          <a:p>
            <a:r>
              <a:rPr lang="en-GB" sz="1400" b="1" dirty="0"/>
              <a:t>Snizhana</a:t>
            </a:r>
            <a:r>
              <a:rPr lang="en-GB" sz="1400" dirty="0"/>
              <a:t>, </a:t>
            </a:r>
            <a:r>
              <a:rPr lang="en-GB" sz="1400" i="1" dirty="0"/>
              <a:t>from Poland; studied Politics and International Relations</a:t>
            </a:r>
            <a:endParaRPr lang="EN-US" sz="1400" dirty="0">
              <a:latin typeface="Tahoma"/>
            </a:endParaRPr>
          </a:p>
        </p:txBody>
      </p:sp>
      <p:sp>
        <p:nvSpPr>
          <p:cNvPr id="15" name="Text Placeholder 10"/>
          <p:cNvSpPr txBox="1">
            <a:spLocks/>
          </p:cNvSpPr>
          <p:nvPr/>
        </p:nvSpPr>
        <p:spPr>
          <a:xfrm>
            <a:off x="597404" y="3920589"/>
            <a:ext cx="2385743" cy="4728796"/>
          </a:xfrm>
          <a:prstGeom prst="rect">
            <a:avLst/>
          </a:prstGeom>
        </p:spPr>
        <p:txBody>
          <a:bodyPr/>
          <a:lst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endParaRPr lang="en-US" sz="1000" dirty="0"/>
          </a:p>
        </p:txBody>
      </p:sp>
      <p:sp>
        <p:nvSpPr>
          <p:cNvPr id="4" name="Right Triangle 3"/>
          <p:cNvSpPr/>
          <p:nvPr/>
        </p:nvSpPr>
        <p:spPr>
          <a:xfrm flipV="1">
            <a:off x="445004" y="4725144"/>
            <a:ext cx="2376263" cy="1525789"/>
          </a:xfrm>
          <a:prstGeom prst="rtTriangle">
            <a:avLst/>
          </a:prstGeom>
          <a:solidFill>
            <a:srgbClr val="1A9DAC"/>
          </a:solidFill>
          <a:ln>
            <a:solidFill>
              <a:srgbClr val="AD8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18970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692696"/>
            <a:ext cx="6515621" cy="651068"/>
          </a:xfrm>
        </p:spPr>
        <p:txBody>
          <a:bodyPr/>
          <a:lstStyle/>
          <a:p>
            <a:r>
              <a:rPr lang="en-GB" sz="3600" dirty="0">
                <a:latin typeface="Tahoma" panose="020B0604030504040204" pitchFamily="34" charset="0"/>
                <a:ea typeface="Tahoma" panose="020B0604030504040204" pitchFamily="34" charset="0"/>
                <a:cs typeface="Tahoma" panose="020B0604030504040204" pitchFamily="34" charset="0"/>
              </a:rPr>
              <a:t>Unbeatable Bristol</a:t>
            </a:r>
          </a:p>
        </p:txBody>
      </p:sp>
      <p:pic>
        <p:nvPicPr>
          <p:cNvPr id="4" name="Picture 3" descr="INTERNATIONAL Presentation P21-20 copy.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7544" y="1484784"/>
            <a:ext cx="8101130" cy="4680520"/>
          </a:xfrm>
          <a:prstGeom prst="rect">
            <a:avLst/>
          </a:prstGeom>
        </p:spPr>
      </p:pic>
    </p:spTree>
    <p:extLst>
      <p:ext uri="{BB962C8B-B14F-4D97-AF65-F5344CB8AC3E}">
        <p14:creationId xmlns:p14="http://schemas.microsoft.com/office/powerpoint/2010/main" val="57735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p:cNvSpPr>
            <a:spLocks noGrp="1"/>
          </p:cNvSpPr>
          <p:nvPr>
            <p:ph type="body" sz="quarter" idx="10"/>
          </p:nvPr>
        </p:nvSpPr>
        <p:spPr/>
        <p:txBody>
          <a:bodyPr/>
          <a:lstStyle/>
          <a:p>
            <a:r>
              <a:rPr lang="en-GB" dirty="0">
                <a:solidFill>
                  <a:srgbClr val="1A9DAC"/>
                </a:solidFill>
                <a:latin typeface="Tahoma" panose="020B0604030504040204" pitchFamily="34" charset="0"/>
                <a:ea typeface="Tahoma" panose="020B0604030504040204" pitchFamily="34" charset="0"/>
                <a:cs typeface="Tahoma" panose="020B0604030504040204" pitchFamily="34" charset="0"/>
              </a:rPr>
              <a:t>Bristol – the best city to live in the UK </a:t>
            </a:r>
          </a:p>
        </p:txBody>
      </p:sp>
      <p:sp>
        <p:nvSpPr>
          <p:cNvPr id="2" name="Text Placeholder 1"/>
          <p:cNvSpPr>
            <a:spLocks noGrp="1"/>
          </p:cNvSpPr>
          <p:nvPr>
            <p:ph type="body" sz="quarter" idx="15"/>
          </p:nvPr>
        </p:nvSpPr>
        <p:spPr>
          <a:xfrm>
            <a:off x="467545" y="1268760"/>
            <a:ext cx="2658427" cy="4728796"/>
          </a:xfrm>
        </p:spPr>
        <p:txBody>
          <a:bodyPr/>
          <a:lstStyle/>
          <a:p>
            <a:pPr marL="0" indent="0">
              <a:lnSpc>
                <a:spcPct val="100000"/>
              </a:lnSpc>
              <a:buNone/>
            </a:pPr>
            <a:r>
              <a:rPr lang="en-GB" sz="2000" b="1" dirty="0"/>
              <a:t>Strongest economic performer outside </a:t>
            </a:r>
          </a:p>
          <a:p>
            <a:pPr marL="0" indent="0">
              <a:lnSpc>
                <a:spcPct val="100000"/>
              </a:lnSpc>
              <a:buNone/>
            </a:pPr>
            <a:r>
              <a:rPr lang="en-GB" sz="2000" b="1" dirty="0"/>
              <a:t>of London </a:t>
            </a:r>
          </a:p>
          <a:p>
            <a:pPr marL="0" indent="0">
              <a:lnSpc>
                <a:spcPct val="100000"/>
              </a:lnSpc>
              <a:buNone/>
            </a:pPr>
            <a:r>
              <a:rPr lang="en-GB" sz="2000" dirty="0"/>
              <a:t>(Centre for Cities 2015) </a:t>
            </a:r>
          </a:p>
          <a:p>
            <a:pPr marL="0" indent="0">
              <a:lnSpc>
                <a:spcPct val="100000"/>
              </a:lnSpc>
              <a:buNone/>
            </a:pPr>
            <a:endParaRPr lang="en-US" sz="2000" dirty="0">
              <a:latin typeface="Georgia" panose="02040502050405020303" pitchFamily="18" charset="0"/>
            </a:endParaRPr>
          </a:p>
          <a:p>
            <a:pPr marL="0" indent="0">
              <a:lnSpc>
                <a:spcPct val="100000"/>
              </a:lnSpc>
              <a:buNone/>
            </a:pPr>
            <a:endParaRPr lang="en-US" sz="2400" dirty="0">
              <a:latin typeface="Georgia" panose="02040502050405020303" pitchFamily="18" charset="0"/>
            </a:endParaRPr>
          </a:p>
          <a:p>
            <a:pPr marL="0" indent="0">
              <a:lnSpc>
                <a:spcPct val="100000"/>
              </a:lnSpc>
              <a:buNone/>
            </a:pPr>
            <a:endParaRPr lang="en-US" sz="2400" dirty="0">
              <a:latin typeface="Georgia" panose="02040502050405020303" pitchFamily="18" charset="0"/>
            </a:endParaRPr>
          </a:p>
          <a:p>
            <a:pPr marL="0" indent="0">
              <a:lnSpc>
                <a:spcPct val="100000"/>
              </a:lnSpc>
              <a:buNone/>
            </a:pPr>
            <a:endParaRPr lang="en-US" sz="2400" dirty="0">
              <a:latin typeface="Georgia" panose="02040502050405020303" pitchFamily="18" charset="0"/>
            </a:endParaRPr>
          </a:p>
          <a:p>
            <a:pPr marL="0" indent="0">
              <a:lnSpc>
                <a:spcPct val="100000"/>
              </a:lnSpc>
              <a:buNone/>
            </a:pPr>
            <a:endParaRPr lang="en-US" sz="2400" dirty="0">
              <a:latin typeface="Georgia" panose="02040502050405020303" pitchFamily="18" charset="0"/>
            </a:endParaRPr>
          </a:p>
          <a:p>
            <a:pPr marL="0" indent="0">
              <a:lnSpc>
                <a:spcPct val="100000"/>
              </a:lnSpc>
              <a:buNone/>
            </a:pPr>
            <a:endParaRPr lang="en-US" sz="2000" dirty="0">
              <a:latin typeface="Georgia" panose="02040502050405020303" pitchFamily="18" charset="0"/>
            </a:endParaRPr>
          </a:p>
          <a:p>
            <a:pPr marL="0" indent="0">
              <a:lnSpc>
                <a:spcPct val="100000"/>
              </a:lnSpc>
              <a:buNone/>
            </a:pPr>
            <a:endParaRPr lang="en-US" sz="2000" dirty="0">
              <a:latin typeface="Georgia" panose="02040502050405020303" pitchFamily="18" charset="0"/>
            </a:endParaRPr>
          </a:p>
          <a:p>
            <a:pPr marL="0" indent="0">
              <a:lnSpc>
                <a:spcPct val="100000"/>
              </a:lnSpc>
              <a:buNone/>
            </a:pPr>
            <a:r>
              <a:rPr lang="en-US" sz="2000" dirty="0"/>
              <a:t>Just 90 minutes from London</a:t>
            </a:r>
            <a:endParaRPr lang="en-GB" sz="2000" dirty="0"/>
          </a:p>
          <a:p>
            <a:pPr marL="0" indent="0">
              <a:lnSpc>
                <a:spcPct val="100000"/>
              </a:lnSpc>
              <a:buNone/>
            </a:pPr>
            <a:endParaRPr lang="en-GB" sz="2400" dirty="0">
              <a:latin typeface="Georgia" panose="02040502050405020303" pitchFamily="18" charset="0"/>
            </a:endParaRPr>
          </a:p>
          <a:p>
            <a:endParaRPr lang="en-GB" dirty="0"/>
          </a:p>
        </p:txBody>
      </p:sp>
      <p:pic>
        <p:nvPicPr>
          <p:cNvPr id="6" name="Picture Placeholder 5"/>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917"/>
          <a:stretch/>
        </p:blipFill>
        <p:spPr>
          <a:xfrm>
            <a:off x="3203848" y="3738765"/>
            <a:ext cx="2824606" cy="2287613"/>
          </a:xfr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49730" r="-1"/>
          <a:stretch/>
        </p:blipFill>
        <p:spPr>
          <a:xfrm>
            <a:off x="6156176" y="1258340"/>
            <a:ext cx="2987824" cy="4768038"/>
          </a:xfrm>
          <a:prstGeom prst="rect">
            <a:avLst/>
          </a:prstGeom>
        </p:spPr>
      </p:pic>
      <p:pic>
        <p:nvPicPr>
          <p:cNvPr id="15" name="Picture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03848" y="1258340"/>
            <a:ext cx="2839310" cy="2331319"/>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16390" y="2735551"/>
            <a:ext cx="2709582" cy="1708215"/>
          </a:xfrm>
          <a:prstGeom prst="rect">
            <a:avLst/>
          </a:prstGeom>
        </p:spPr>
      </p:pic>
    </p:spTree>
    <p:extLst>
      <p:ext uri="{BB962C8B-B14F-4D97-AF65-F5344CB8AC3E}">
        <p14:creationId xmlns:p14="http://schemas.microsoft.com/office/powerpoint/2010/main" val="108562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8332" y="160286"/>
            <a:ext cx="6515621" cy="651068"/>
          </a:xfrm>
        </p:spPr>
        <p:txBody>
          <a:bodyPr/>
          <a:lstStyle/>
          <a:p>
            <a:r>
              <a:rPr lang="en-GB" sz="3600" dirty="0">
                <a:latin typeface="Tahoma" panose="020B0604030504040204" pitchFamily="34" charset="0"/>
                <a:ea typeface="Tahoma" panose="020B0604030504040204" pitchFamily="34" charset="0"/>
                <a:cs typeface="Tahoma" panose="020B0604030504040204" pitchFamily="34" charset="0"/>
              </a:rPr>
              <a:t>Campuses</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8332" y="4547557"/>
            <a:ext cx="3675091" cy="173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28332" y="812099"/>
            <a:ext cx="3675090" cy="1728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8332" y="2696537"/>
            <a:ext cx="3680097" cy="169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211960" y="811354"/>
            <a:ext cx="4534958" cy="3312368"/>
          </a:xfrm>
          <a:prstGeom prst="rect">
            <a:avLst/>
          </a:prstGeom>
        </p:spPr>
      </p:pic>
      <p:sp>
        <p:nvSpPr>
          <p:cNvPr id="4" name="TextBox 3">
            <a:extLst>
              <a:ext uri="{FF2B5EF4-FFF2-40B4-BE49-F238E27FC236}">
                <a16:creationId xmlns:a16="http://schemas.microsoft.com/office/drawing/2014/main" id="{F7229EC9-35EE-45A5-8781-DD805C1AA2C8}"/>
              </a:ext>
            </a:extLst>
          </p:cNvPr>
          <p:cNvSpPr txBox="1"/>
          <p:nvPr/>
        </p:nvSpPr>
        <p:spPr>
          <a:xfrm>
            <a:off x="4283968" y="4534285"/>
            <a:ext cx="4534958" cy="1323439"/>
          </a:xfrm>
          <a:prstGeom prst="rect">
            <a:avLst/>
          </a:prstGeom>
          <a:noFill/>
        </p:spPr>
        <p:txBody>
          <a:bodyPr wrap="square" rtlCol="0">
            <a:spAutoFit/>
          </a:bodyPr>
          <a:lstStyle/>
          <a:p>
            <a:pPr lvl="0"/>
            <a:r>
              <a:rPr lang="en-GB" sz="2000" dirty="0">
                <a:latin typeface="Tahoma" panose="020B0604030504040204" pitchFamily="34" charset="0"/>
                <a:ea typeface="Tahoma" panose="020B0604030504040204" pitchFamily="34" charset="0"/>
                <a:cs typeface="Tahoma" panose="020B0604030504040204" pitchFamily="34" charset="0"/>
              </a:rPr>
              <a:t>Virtual campus tours:</a:t>
            </a:r>
          </a:p>
          <a:p>
            <a:pPr marL="741363" lvl="1" indent="-285750">
              <a:buFont typeface="Arial" panose="020B0604020202020204" pitchFamily="34" charset="0"/>
              <a:buChar char="•"/>
            </a:pPr>
            <a:r>
              <a:rPr lang="en-GB" sz="2000" dirty="0" err="1">
                <a:latin typeface="Tahoma" panose="020B0604030504040204" pitchFamily="34" charset="0"/>
                <a:ea typeface="Tahoma" panose="020B0604030504040204" pitchFamily="34" charset="0"/>
                <a:cs typeface="Tahoma" panose="020B0604030504040204" pitchFamily="34" charset="0"/>
                <a:hlinkClick r:id="rId7"/>
              </a:rPr>
              <a:t>Frenchay</a:t>
            </a:r>
            <a:endParaRPr lang="en-GB" sz="2000" dirty="0">
              <a:latin typeface="Tahoma" panose="020B0604030504040204" pitchFamily="34" charset="0"/>
              <a:ea typeface="Tahoma" panose="020B0604030504040204" pitchFamily="34" charset="0"/>
              <a:cs typeface="Tahoma" panose="020B0604030504040204" pitchFamily="34" charset="0"/>
            </a:endParaRPr>
          </a:p>
          <a:p>
            <a:pPr marL="741363" lvl="1"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hlinkClick r:id="rId8"/>
              </a:rPr>
              <a:t>City Centre</a:t>
            </a:r>
            <a:endParaRPr lang="en-GB" sz="2000" dirty="0">
              <a:latin typeface="Tahoma" panose="020B0604030504040204" pitchFamily="34" charset="0"/>
              <a:ea typeface="Tahoma" panose="020B0604030504040204" pitchFamily="34" charset="0"/>
              <a:cs typeface="Tahoma" panose="020B0604030504040204" pitchFamily="34" charset="0"/>
            </a:endParaRPr>
          </a:p>
          <a:p>
            <a:pPr marL="741363" lvl="1"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hlinkClick r:id="rId9"/>
              </a:rPr>
              <a:t>Glenside</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847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36147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Faculties </a:t>
            </a:r>
          </a:p>
        </p:txBody>
      </p:sp>
      <p:sp>
        <p:nvSpPr>
          <p:cNvPr id="4" name="Rectangle 3"/>
          <p:cNvSpPr/>
          <p:nvPr/>
        </p:nvSpPr>
        <p:spPr>
          <a:xfrm>
            <a:off x="872951" y="1484784"/>
            <a:ext cx="3016133" cy="2160240"/>
          </a:xfrm>
          <a:prstGeom prst="rect">
            <a:avLst/>
          </a:prstGeom>
          <a:solidFill>
            <a:srgbClr val="D6A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Arts, Creative Industries and Education (ACE)</a:t>
            </a:r>
          </a:p>
        </p:txBody>
      </p:sp>
      <p:sp>
        <p:nvSpPr>
          <p:cNvPr id="5" name="Rectangle 4"/>
          <p:cNvSpPr/>
          <p:nvPr/>
        </p:nvSpPr>
        <p:spPr>
          <a:xfrm>
            <a:off x="4788024" y="1497179"/>
            <a:ext cx="3016133" cy="2160240"/>
          </a:xfrm>
          <a:prstGeom prst="rect">
            <a:avLst/>
          </a:prstGeom>
          <a:solidFill>
            <a:srgbClr val="6DA46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latin typeface="Tahoma" panose="020B0604030504040204" pitchFamily="34" charset="0"/>
                <a:ea typeface="Tahoma" panose="020B0604030504040204" pitchFamily="34" charset="0"/>
                <a:cs typeface="Tahoma" panose="020B0604030504040204" pitchFamily="34" charset="0"/>
              </a:rPr>
              <a:t>Business and Law </a:t>
            </a:r>
          </a:p>
          <a:p>
            <a:pPr algn="ctr"/>
            <a:r>
              <a:rPr lang="en-GB" sz="3200" b="1" dirty="0">
                <a:latin typeface="Tahoma" panose="020B0604030504040204" pitchFamily="34" charset="0"/>
                <a:ea typeface="Tahoma" panose="020B0604030504040204" pitchFamily="34" charset="0"/>
                <a:cs typeface="Tahoma" panose="020B0604030504040204" pitchFamily="34" charset="0"/>
              </a:rPr>
              <a:t>(FBL)</a:t>
            </a:r>
          </a:p>
        </p:txBody>
      </p:sp>
      <p:sp>
        <p:nvSpPr>
          <p:cNvPr id="6" name="Rectangle 5"/>
          <p:cNvSpPr/>
          <p:nvPr/>
        </p:nvSpPr>
        <p:spPr>
          <a:xfrm>
            <a:off x="872951" y="4017860"/>
            <a:ext cx="3016133" cy="2160240"/>
          </a:xfrm>
          <a:prstGeom prst="rect">
            <a:avLst/>
          </a:prstGeom>
          <a:solidFill>
            <a:srgbClr val="A65C4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latin typeface="Tahoma" panose="020B0604030504040204" pitchFamily="34" charset="0"/>
                <a:ea typeface="Tahoma" panose="020B0604030504040204" pitchFamily="34" charset="0"/>
                <a:cs typeface="Tahoma" panose="020B0604030504040204" pitchFamily="34" charset="0"/>
              </a:rPr>
              <a:t>Environment and Technology (FET)</a:t>
            </a:r>
          </a:p>
        </p:txBody>
      </p:sp>
      <p:sp>
        <p:nvSpPr>
          <p:cNvPr id="7" name="Rectangle 6"/>
          <p:cNvSpPr/>
          <p:nvPr/>
        </p:nvSpPr>
        <p:spPr>
          <a:xfrm>
            <a:off x="4788024" y="4017860"/>
            <a:ext cx="3016133" cy="2160240"/>
          </a:xfrm>
          <a:prstGeom prst="rect">
            <a:avLst/>
          </a:prstGeom>
          <a:solidFill>
            <a:srgbClr val="958CB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latin typeface="Tahoma" panose="020B0604030504040204" pitchFamily="34" charset="0"/>
                <a:ea typeface="Tahoma" panose="020B0604030504040204" pitchFamily="34" charset="0"/>
                <a:cs typeface="Tahoma" panose="020B0604030504040204" pitchFamily="34" charset="0"/>
              </a:rPr>
              <a:t>Health and Applied Sciences </a:t>
            </a:r>
          </a:p>
          <a:p>
            <a:pPr algn="ctr"/>
            <a:r>
              <a:rPr lang="en-US" sz="2800" b="1" dirty="0">
                <a:latin typeface="Tahoma" panose="020B0604030504040204" pitchFamily="34" charset="0"/>
                <a:ea typeface="Tahoma" panose="020B0604030504040204" pitchFamily="34" charset="0"/>
                <a:cs typeface="Tahoma" panose="020B0604030504040204" pitchFamily="34" charset="0"/>
              </a:rPr>
              <a:t>(HAS)</a:t>
            </a:r>
          </a:p>
        </p:txBody>
      </p:sp>
    </p:spTree>
    <p:extLst>
      <p:ext uri="{BB962C8B-B14F-4D97-AF65-F5344CB8AC3E}">
        <p14:creationId xmlns:p14="http://schemas.microsoft.com/office/powerpoint/2010/main" val="647637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7544" y="260648"/>
            <a:ext cx="8221724" cy="651068"/>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Rankings, Outcomes &amp; Student Satisfaction</a:t>
            </a:r>
          </a:p>
        </p:txBody>
      </p:sp>
      <p:sp>
        <p:nvSpPr>
          <p:cNvPr id="3" name="TextBox 2"/>
          <p:cNvSpPr txBox="1"/>
          <p:nvPr/>
        </p:nvSpPr>
        <p:spPr>
          <a:xfrm>
            <a:off x="450767" y="1628800"/>
            <a:ext cx="8208912" cy="5632311"/>
          </a:xfrm>
          <a:prstGeom prst="rect">
            <a:avLst/>
          </a:prstGeom>
          <a:noFill/>
        </p:spPr>
        <p:txBody>
          <a:bodyPr wrap="square" rtlCol="0">
            <a:spAutoFit/>
          </a:bodyPr>
          <a:lstStyle/>
          <a:p>
            <a:r>
              <a:rPr lang="en-US" dirty="0">
                <a:latin typeface="Tahoma" panose="020B0604030504040204" pitchFamily="34" charset="0"/>
                <a:ea typeface="Tahoma" panose="020B0604030504040204" pitchFamily="34" charset="0"/>
                <a:cs typeface="Tahoma" panose="020B0604030504040204" pitchFamily="34" charset="0"/>
              </a:rPr>
              <a:t>UWE is ranked 28 in the </a:t>
            </a:r>
            <a:r>
              <a:rPr lang="en-GB" dirty="0">
                <a:latin typeface="Tahoma" panose="020B0604030504040204" pitchFamily="34" charset="0"/>
                <a:ea typeface="Tahoma" panose="020B0604030504040204" pitchFamily="34" charset="0"/>
                <a:cs typeface="Tahoma" panose="020B0604030504040204" pitchFamily="34" charset="0"/>
              </a:rPr>
              <a:t>Guardian University Guide League Table 2020</a:t>
            </a:r>
            <a:r>
              <a:rPr lang="en-US" dirty="0">
                <a:latin typeface="Tahoma" panose="020B0604030504040204" pitchFamily="34" charset="0"/>
                <a:ea typeface="Tahoma" panose="020B0604030504040204" pitchFamily="34" charset="0"/>
                <a:cs typeface="Tahoma" panose="020B0604030504040204" pitchFamily="34" charset="0"/>
              </a:rPr>
              <a:t> </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Course specific rankings from the Guardian University League Table 2020:</a:t>
            </a:r>
          </a:p>
          <a:p>
            <a:pPr indent="449263">
              <a:buFont typeface="Wingdings" charset="2"/>
              <a:buChar char="ü"/>
            </a:pPr>
            <a:r>
              <a:rPr lang="en-US" dirty="0">
                <a:latin typeface="Tahoma" panose="020B0604030504040204" pitchFamily="34" charset="0"/>
                <a:ea typeface="Tahoma" panose="020B0604030504040204" pitchFamily="34" charset="0"/>
                <a:cs typeface="Tahoma" panose="020B0604030504040204" pitchFamily="34" charset="0"/>
              </a:rPr>
              <a:t>6 in Architecture</a:t>
            </a:r>
          </a:p>
          <a:p>
            <a:pPr indent="449263">
              <a:buFont typeface="Wingdings" charset="2"/>
              <a:buChar char="ü"/>
            </a:pPr>
            <a:r>
              <a:rPr lang="en-GB" dirty="0">
                <a:latin typeface="Tahoma" panose="020B0604030504040204" pitchFamily="34" charset="0"/>
                <a:ea typeface="Tahoma" panose="020B0604030504040204" pitchFamily="34" charset="0"/>
                <a:cs typeface="Tahoma" panose="020B0604030504040204" pitchFamily="34" charset="0"/>
              </a:rPr>
              <a:t>3 in Film Production and Photography</a:t>
            </a:r>
          </a:p>
          <a:p>
            <a:pPr indent="449263">
              <a:buFont typeface="Wingdings" charset="2"/>
              <a:buChar char="ü"/>
            </a:pPr>
            <a:r>
              <a:rPr lang="en-GB" dirty="0">
                <a:latin typeface="Tahoma" panose="020B0604030504040204" pitchFamily="34" charset="0"/>
                <a:ea typeface="Tahoma" panose="020B0604030504040204" pitchFamily="34" charset="0"/>
                <a:cs typeface="Tahoma" panose="020B0604030504040204" pitchFamily="34" charset="0"/>
              </a:rPr>
              <a:t>21 in Art</a:t>
            </a:r>
          </a:p>
          <a:p>
            <a:pPr indent="449263">
              <a:buFont typeface="Wingdings" charset="2"/>
              <a:buChar char="ü"/>
            </a:pPr>
            <a:r>
              <a:rPr lang="en-GB" dirty="0">
                <a:latin typeface="Tahoma" panose="020B0604030504040204" pitchFamily="34" charset="0"/>
                <a:ea typeface="Tahoma" panose="020B0604030504040204" pitchFamily="34" charset="0"/>
                <a:cs typeface="Tahoma" panose="020B0604030504040204" pitchFamily="34" charset="0"/>
              </a:rPr>
              <a:t>22 in Geography and Environmental Science</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Graduate Outcomes – 2018 DLHE Survey: </a:t>
            </a:r>
          </a:p>
          <a:p>
            <a:pPr marL="285750" indent="-285750">
              <a:buFont typeface="Wingdings" panose="05000000000000000000" pitchFamily="2" charset="2"/>
              <a:buChar char="ü"/>
            </a:pPr>
            <a:r>
              <a:rPr lang="en-GB" dirty="0">
                <a:latin typeface="Tahoma" panose="020B0604030504040204" pitchFamily="34" charset="0"/>
                <a:ea typeface="Tahoma" panose="020B0604030504040204" pitchFamily="34" charset="0"/>
                <a:cs typeface="Tahoma" panose="020B0604030504040204" pitchFamily="34" charset="0"/>
              </a:rPr>
              <a:t>94% of UWE Bristol International first-degree graduates are in employment or further study six months after graduation</a:t>
            </a:r>
          </a:p>
          <a:p>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Ranked 7th in England for student satisfaction in the 2019 National Student Survey</a:t>
            </a:r>
          </a:p>
          <a:p>
            <a:pPr marL="285750" indent="-285750">
              <a:buFont typeface="Arial" panose="020B0604020202020204" pitchFamily="34" charset="0"/>
              <a:buChar char="•"/>
            </a:pPr>
            <a:endParaRPr lang="en-GB" b="1" dirty="0">
              <a:solidFill>
                <a:srgbClr val="1A9DAC"/>
              </a:solidFill>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3608906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rticle xmlns="115f786d-4a9b-46d1-985f-98ebf6bed5a5" xsi:nil="true"/>
    <info xmlns="115f786d-4a9b-46d1-985f-98ebf6bed5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F756500F40404490320F812C0CE124" ma:contentTypeVersion="14" ma:contentTypeDescription="Create a new document." ma:contentTypeScope="" ma:versionID="1ecffba82f2aba00314ed945d4e5141a">
  <xsd:schema xmlns:xsd="http://www.w3.org/2001/XMLSchema" xmlns:xs="http://www.w3.org/2001/XMLSchema" xmlns:p="http://schemas.microsoft.com/office/2006/metadata/properties" xmlns:ns2="97349cab-3dc8-4820-8783-26b8d6bcc605" xmlns:ns3="115f786d-4a9b-46d1-985f-98ebf6bed5a5" targetNamespace="http://schemas.microsoft.com/office/2006/metadata/properties" ma:root="true" ma:fieldsID="c9f13faa08fd0854efd81767f883cd74" ns2:_="" ns3:_="">
    <xsd:import namespace="97349cab-3dc8-4820-8783-26b8d6bcc605"/>
    <xsd:import namespace="115f786d-4a9b-46d1-985f-98ebf6bed5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info" minOccurs="0"/>
                <xsd:element ref="ns3:articl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49cab-3dc8-4820-8783-26b8d6bcc6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5f786d-4a9b-46d1-985f-98ebf6bed5a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info" ma:index="18" nillable="true" ma:displayName="info" ma:description="help navigating articles" ma:format="Dropdown" ma:internalName="info">
      <xsd:simpleType>
        <xsd:restriction base="dms:Note">
          <xsd:maxLength value="255"/>
        </xsd:restriction>
      </xsd:simpleType>
    </xsd:element>
    <xsd:element name="article" ma:index="19" nillable="true" ma:displayName="article" ma:description="sway article is on Postgrad study" ma:format="Dropdown" ma:internalName="article">
      <xsd:simpleType>
        <xsd:restriction base="dms:Text">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285DD-9974-47FE-B340-93155D754E26}">
  <ds:schemaRefs>
    <ds:schemaRef ds:uri="http://purl.org/dc/terms/"/>
    <ds:schemaRef ds:uri="http://schemas.openxmlformats.org/package/2006/metadata/core-properties"/>
    <ds:schemaRef ds:uri="97349cab-3dc8-4820-8783-26b8d6bcc605"/>
    <ds:schemaRef ds:uri="http://purl.org/dc/dcmitype/"/>
    <ds:schemaRef ds:uri="http://schemas.microsoft.com/office/infopath/2007/PartnerControls"/>
    <ds:schemaRef ds:uri="http://schemas.microsoft.com/office/2006/documentManagement/types"/>
    <ds:schemaRef ds:uri="http://schemas.microsoft.com/office/2006/metadata/properties"/>
    <ds:schemaRef ds:uri="115f786d-4a9b-46d1-985f-98ebf6bed5a5"/>
    <ds:schemaRef ds:uri="http://www.w3.org/XML/1998/namespace"/>
    <ds:schemaRef ds:uri="http://purl.org/dc/elements/1.1/"/>
  </ds:schemaRefs>
</ds:datastoreItem>
</file>

<file path=customXml/itemProps2.xml><?xml version="1.0" encoding="utf-8"?>
<ds:datastoreItem xmlns:ds="http://schemas.openxmlformats.org/officeDocument/2006/customXml" ds:itemID="{9EB87F28-6BB8-4F7D-A6F5-A9318CCFFFED}">
  <ds:schemaRefs>
    <ds:schemaRef ds:uri="http://schemas.microsoft.com/sharepoint/v3/contenttype/forms"/>
  </ds:schemaRefs>
</ds:datastoreItem>
</file>

<file path=customXml/itemProps3.xml><?xml version="1.0" encoding="utf-8"?>
<ds:datastoreItem xmlns:ds="http://schemas.openxmlformats.org/officeDocument/2006/customXml" ds:itemID="{397E2BEC-B261-444E-91C1-DDB279725F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49cab-3dc8-4820-8783-26b8d6bcc605"/>
    <ds:schemaRef ds:uri="115f786d-4a9b-46d1-985f-98ebf6bed5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1414</TotalTime>
  <Words>3917</Words>
  <Application>Microsoft Office PowerPoint</Application>
  <PresentationFormat>On-screen Show (4:3)</PresentationFormat>
  <Paragraphs>290</Paragraphs>
  <Slides>27</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ＭＳ Ｐゴシック</vt:lpstr>
      <vt:lpstr>Arial</vt:lpstr>
      <vt:lpstr>Calibri</vt:lpstr>
      <vt:lpstr>Courier New</vt:lpstr>
      <vt:lpstr>Georgia</vt:lpstr>
      <vt:lpstr>Symbol</vt:lpstr>
      <vt:lpstr>Tahoma</vt:lpstr>
      <vt:lpstr>Times New Roman</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Sarah Unsworth</cp:lastModifiedBy>
  <cp:revision>107</cp:revision>
  <cp:lastPrinted>2016-04-26T08:55:24Z</cp:lastPrinted>
  <dcterms:created xsi:type="dcterms:W3CDTF">2016-04-27T08:33:48Z</dcterms:created>
  <dcterms:modified xsi:type="dcterms:W3CDTF">2020-12-04T14:34:27Z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0x01010004F756500F40404490320F812C0CE124</vt:lpwstr>
  </property>
  <property fmtid="{D5CDD505-2E9C-101B-9397-08002B2CF9AE}" pid="3" name="Regions">
    <vt:lpwstr>All Regions</vt:lpwstr>
  </property>
</Properties>
</file>