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8"/>
  </p:notesMasterIdLst>
  <p:handoutMasterIdLst>
    <p:handoutMasterId r:id="rId39"/>
  </p:handoutMasterIdLst>
  <p:sldIdLst>
    <p:sldId id="380" r:id="rId2"/>
    <p:sldId id="381" r:id="rId3"/>
    <p:sldId id="423" r:id="rId4"/>
    <p:sldId id="363" r:id="rId5"/>
    <p:sldId id="484" r:id="rId6"/>
    <p:sldId id="480" r:id="rId7"/>
    <p:sldId id="481" r:id="rId8"/>
    <p:sldId id="482" r:id="rId9"/>
    <p:sldId id="483" r:id="rId10"/>
    <p:sldId id="1033" r:id="rId11"/>
    <p:sldId id="486" r:id="rId12"/>
    <p:sldId id="1032" r:id="rId13"/>
    <p:sldId id="382" r:id="rId14"/>
    <p:sldId id="427" r:id="rId15"/>
    <p:sldId id="401" r:id="rId16"/>
    <p:sldId id="390" r:id="rId17"/>
    <p:sldId id="407" r:id="rId18"/>
    <p:sldId id="391" r:id="rId19"/>
    <p:sldId id="1031" r:id="rId20"/>
    <p:sldId id="1030" r:id="rId21"/>
    <p:sldId id="424" r:id="rId22"/>
    <p:sldId id="409" r:id="rId23"/>
    <p:sldId id="395" r:id="rId24"/>
    <p:sldId id="412" r:id="rId25"/>
    <p:sldId id="421" r:id="rId26"/>
    <p:sldId id="419" r:id="rId27"/>
    <p:sldId id="394" r:id="rId28"/>
    <p:sldId id="397" r:id="rId29"/>
    <p:sldId id="398" r:id="rId30"/>
    <p:sldId id="430" r:id="rId31"/>
    <p:sldId id="426" r:id="rId32"/>
    <p:sldId id="431" r:id="rId33"/>
    <p:sldId id="393" r:id="rId34"/>
    <p:sldId id="411" r:id="rId35"/>
    <p:sldId id="1026" r:id="rId36"/>
    <p:sldId id="388" r:id="rId37"/>
  </p:sldIdLst>
  <p:sldSz cx="9144000" cy="5143500" type="screen16x9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r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6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3680" autoAdjust="0"/>
  </p:normalViewPr>
  <p:slideViewPr>
    <p:cSldViewPr snapToGrid="0">
      <p:cViewPr varScale="1">
        <p:scale>
          <a:sx n="90" d="100"/>
          <a:sy n="90" d="100"/>
        </p:scale>
        <p:origin x="828" y="78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1EFE4EFB-BC4C-BB4A-B3C3-4774C6ABA8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b="0" dirty="0">
              <a:latin typeface="Calibri" panose="020F0502020204030204" pitchFamily="34" charset="0"/>
            </a:endParaRP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639E6C16-51AD-374B-9A03-6F2F00DF25B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E761080-5044-614A-B4CA-559576A59B25}" type="datetimeFigureOut">
              <a:rPr lang="it-IT" b="0">
                <a:latin typeface="Calibri" panose="020F0502020204030204" pitchFamily="34" charset="0"/>
              </a:rPr>
              <a:pPr>
                <a:defRPr/>
              </a:pPr>
              <a:t>04/05/2023</a:t>
            </a:fld>
            <a:endParaRPr lang="it-IT" b="0" dirty="0">
              <a:latin typeface="Calibri" panose="020F0502020204030204" pitchFamily="34" charset="0"/>
            </a:endParaRPr>
          </a:p>
        </p:txBody>
      </p:sp>
      <p:sp>
        <p:nvSpPr>
          <p:cNvPr id="160772" name="Rectangle 4">
            <a:extLst>
              <a:ext uri="{FF2B5EF4-FFF2-40B4-BE49-F238E27FC236}">
                <a16:creationId xmlns:a16="http://schemas.microsoft.com/office/drawing/2014/main" id="{2858BB1A-FF15-274C-B266-57FB7FF6CF6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b="0" dirty="0">
              <a:latin typeface="Calibri" panose="020F0502020204030204" pitchFamily="34" charset="0"/>
            </a:endParaRPr>
          </a:p>
        </p:txBody>
      </p:sp>
      <p:sp>
        <p:nvSpPr>
          <p:cNvPr id="160773" name="Rectangle 5">
            <a:extLst>
              <a:ext uri="{FF2B5EF4-FFF2-40B4-BE49-F238E27FC236}">
                <a16:creationId xmlns:a16="http://schemas.microsoft.com/office/drawing/2014/main" id="{32A05FB5-0564-F34F-9427-EFF46366B46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95D4C7-8274-F84E-9D0B-DE39499DD486}" type="slidenum">
              <a:rPr lang="it-IT" altLang="it-IT" b="0">
                <a:latin typeface="Calibri" panose="020F0502020204030204" pitchFamily="34" charset="0"/>
              </a:rPr>
              <a:pPr>
                <a:defRPr/>
              </a:pPr>
              <a:t>‹N›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97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49634BA-F461-A745-B0CA-275C455073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3A3E224-A372-BC41-B5AE-A38DF83D1B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C368FAD-D295-E64E-AE11-2E594E0F10E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B820F2A-188F-434E-8C40-E1A50D8113C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889171E-1294-D648-9002-DD0607C9FD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6501CFA-0555-5C40-82D5-09D1CCE83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C5AA48-FAC3-4B49-B9A1-4258B2DC4022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687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egnaposto immagine diapositiva 1">
            <a:extLst>
              <a:ext uri="{FF2B5EF4-FFF2-40B4-BE49-F238E27FC236}">
                <a16:creationId xmlns:a16="http://schemas.microsoft.com/office/drawing/2014/main" id="{1B27EFB2-62D0-1340-80C7-6ECA903B89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4" name="Segnaposto note 2">
            <a:extLst>
              <a:ext uri="{FF2B5EF4-FFF2-40B4-BE49-F238E27FC236}">
                <a16:creationId xmlns:a16="http://schemas.microsoft.com/office/drawing/2014/main" id="{D8CAF8A0-D2E5-8D4C-8E07-189BF20B6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3315" name="Segnaposto numero diapositiva 3">
            <a:extLst>
              <a:ext uri="{FF2B5EF4-FFF2-40B4-BE49-F238E27FC236}">
                <a16:creationId xmlns:a16="http://schemas.microsoft.com/office/drawing/2014/main" id="{13DBAB6C-DAC2-F648-829B-A84832336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86206E-42E9-F943-A099-2D29947112D1}" type="slidenum">
              <a:rPr lang="it-IT" altLang="it-IT" b="0" smtClean="0">
                <a:latin typeface="Calibri" panose="020F0502020204030204" pitchFamily="34" charset="0"/>
              </a:rPr>
              <a:pPr/>
              <a:t>1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3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14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3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immagine diapositiva 1">
            <a:extLst>
              <a:ext uri="{FF2B5EF4-FFF2-40B4-BE49-F238E27FC236}">
                <a16:creationId xmlns:a16="http://schemas.microsoft.com/office/drawing/2014/main" id="{5CEEE082-6B30-3A4B-B586-7219CC7975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Segnaposto note 2">
            <a:extLst>
              <a:ext uri="{FF2B5EF4-FFF2-40B4-BE49-F238E27FC236}">
                <a16:creationId xmlns:a16="http://schemas.microsoft.com/office/drawing/2014/main" id="{43E9E727-89A4-764C-930C-83E6A4769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22531" name="Segnaposto numero diapositiva 3">
            <a:extLst>
              <a:ext uri="{FF2B5EF4-FFF2-40B4-BE49-F238E27FC236}">
                <a16:creationId xmlns:a16="http://schemas.microsoft.com/office/drawing/2014/main" id="{E05129E2-07D1-5142-89C1-1AD4A7FA11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E5E65E-F74C-2343-8063-66F860B0A8E1}" type="slidenum">
              <a:rPr lang="it-IT" altLang="it-IT" b="0" smtClean="0">
                <a:latin typeface="Calibri" panose="020F0502020204030204" pitchFamily="34" charset="0"/>
              </a:rPr>
              <a:pPr/>
              <a:t>15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71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egnaposto immagine diapositiva 1">
            <a:extLst>
              <a:ext uri="{FF2B5EF4-FFF2-40B4-BE49-F238E27FC236}">
                <a16:creationId xmlns:a16="http://schemas.microsoft.com/office/drawing/2014/main" id="{BFF88A98-9381-E547-B263-7A9B262CD2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Segnaposto note 2">
            <a:extLst>
              <a:ext uri="{FF2B5EF4-FFF2-40B4-BE49-F238E27FC236}">
                <a16:creationId xmlns:a16="http://schemas.microsoft.com/office/drawing/2014/main" id="{2D70CA0D-CA2D-F84E-9A05-E4A47723F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24579" name="Segnaposto numero diapositiva 3">
            <a:extLst>
              <a:ext uri="{FF2B5EF4-FFF2-40B4-BE49-F238E27FC236}">
                <a16:creationId xmlns:a16="http://schemas.microsoft.com/office/drawing/2014/main" id="{4740EEAA-8792-EE4D-BDD6-BCA8F2E8A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B67876-8DAE-534B-A5D2-C27451022459}" type="slidenum">
              <a:rPr lang="it-IT" altLang="it-IT" b="0" smtClean="0">
                <a:latin typeface="Calibri" panose="020F0502020204030204" pitchFamily="34" charset="0"/>
              </a:rPr>
              <a:pPr/>
              <a:t>16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74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17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72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>
            <a:extLst>
              <a:ext uri="{FF2B5EF4-FFF2-40B4-BE49-F238E27FC236}">
                <a16:creationId xmlns:a16="http://schemas.microsoft.com/office/drawing/2014/main" id="{94740091-5637-294B-889F-DD0470E2E5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6" name="Segnaposto note 2">
            <a:extLst>
              <a:ext uri="{FF2B5EF4-FFF2-40B4-BE49-F238E27FC236}">
                <a16:creationId xmlns:a16="http://schemas.microsoft.com/office/drawing/2014/main" id="{A6CE9652-2D4C-5245-9999-892094857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26627" name="Segnaposto numero diapositiva 3">
            <a:extLst>
              <a:ext uri="{FF2B5EF4-FFF2-40B4-BE49-F238E27FC236}">
                <a16:creationId xmlns:a16="http://schemas.microsoft.com/office/drawing/2014/main" id="{276E8CAB-4628-804D-967A-1942E7A71D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0CFC2E-D914-984B-A041-D37FD73BC82E}" type="slidenum">
              <a:rPr lang="it-IT" altLang="it-IT" b="0" smtClean="0">
                <a:latin typeface="Calibri" panose="020F0502020204030204" pitchFamily="34" charset="0"/>
              </a:rPr>
              <a:pPr/>
              <a:t>18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91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22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82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24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00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25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66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26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49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>
            <a:extLst>
              <a:ext uri="{FF2B5EF4-FFF2-40B4-BE49-F238E27FC236}">
                <a16:creationId xmlns:a16="http://schemas.microsoft.com/office/drawing/2014/main" id="{08DA2104-D9E7-004A-8F73-01CF95DDE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4" name="Segnaposto note 2">
            <a:extLst>
              <a:ext uri="{FF2B5EF4-FFF2-40B4-BE49-F238E27FC236}">
                <a16:creationId xmlns:a16="http://schemas.microsoft.com/office/drawing/2014/main" id="{78F06F75-3827-F948-915A-D9B30070D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28675" name="Segnaposto numero diapositiva 3">
            <a:extLst>
              <a:ext uri="{FF2B5EF4-FFF2-40B4-BE49-F238E27FC236}">
                <a16:creationId xmlns:a16="http://schemas.microsoft.com/office/drawing/2014/main" id="{64E2CA2B-C294-094A-8B9F-0F41CEB73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E6732D-DA8E-514C-A456-39210C2EDF07}" type="slidenum">
              <a:rPr lang="it-IT" altLang="it-IT" b="0" smtClean="0">
                <a:latin typeface="Calibri" panose="020F0502020204030204" pitchFamily="34" charset="0"/>
              </a:rPr>
              <a:pPr/>
              <a:t>27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2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59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>
            <a:extLst>
              <a:ext uri="{FF2B5EF4-FFF2-40B4-BE49-F238E27FC236}">
                <a16:creationId xmlns:a16="http://schemas.microsoft.com/office/drawing/2014/main" id="{DC0095E3-2B56-014D-B959-F3DF65DF83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8" name="Segnaposto note 2">
            <a:extLst>
              <a:ext uri="{FF2B5EF4-FFF2-40B4-BE49-F238E27FC236}">
                <a16:creationId xmlns:a16="http://schemas.microsoft.com/office/drawing/2014/main" id="{5212044F-9FB3-014E-ADC9-EBAD6E0AF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2E75AB31-EB57-E645-BA54-67FC68074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CE7D96-D28F-8747-9773-FE24FA57B84B}" type="slidenum">
              <a:rPr lang="it-IT" altLang="it-IT" b="0" smtClean="0">
                <a:latin typeface="Calibri" panose="020F0502020204030204" pitchFamily="34" charset="0"/>
              </a:rPr>
              <a:pPr/>
              <a:t>28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0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31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9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CAA4B1F9-CEB8-8040-9303-8FC10E2E2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7E8F5CA8-E9BA-434C-9F31-D801ED6B0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39939" name="Segnaposto numero diapositiva 3">
            <a:extLst>
              <a:ext uri="{FF2B5EF4-FFF2-40B4-BE49-F238E27FC236}">
                <a16:creationId xmlns:a16="http://schemas.microsoft.com/office/drawing/2014/main" id="{A1C17143-02D1-9444-93E7-9FED9140E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64C805-E792-E548-82E1-D59714286C11}" type="slidenum">
              <a:rPr lang="it-IT" altLang="it-IT" b="0" smtClean="0">
                <a:latin typeface="Calibri" panose="020F0502020204030204" pitchFamily="34" charset="0"/>
              </a:rPr>
              <a:pPr/>
              <a:t>32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5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CAA4B1F9-CEB8-8040-9303-8FC10E2E2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7E8F5CA8-E9BA-434C-9F31-D801ED6B0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39939" name="Segnaposto numero diapositiva 3">
            <a:extLst>
              <a:ext uri="{FF2B5EF4-FFF2-40B4-BE49-F238E27FC236}">
                <a16:creationId xmlns:a16="http://schemas.microsoft.com/office/drawing/2014/main" id="{A1C17143-02D1-9444-93E7-9FED9140E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64C805-E792-E548-82E1-D59714286C11}" type="slidenum">
              <a:rPr lang="it-IT" altLang="it-IT" b="0" smtClean="0">
                <a:latin typeface="Calibri" panose="020F0502020204030204" pitchFamily="34" charset="0"/>
              </a:rPr>
              <a:pPr/>
              <a:t>33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94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CAA4B1F9-CEB8-8040-9303-8FC10E2E2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7E8F5CA8-E9BA-434C-9F31-D801ED6B0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39939" name="Segnaposto numero diapositiva 3">
            <a:extLst>
              <a:ext uri="{FF2B5EF4-FFF2-40B4-BE49-F238E27FC236}">
                <a16:creationId xmlns:a16="http://schemas.microsoft.com/office/drawing/2014/main" id="{A1C17143-02D1-9444-93E7-9FED9140E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64C805-E792-E548-82E1-D59714286C11}" type="slidenum">
              <a:rPr lang="it-IT" altLang="it-IT" b="0" smtClean="0">
                <a:latin typeface="Calibri" panose="020F0502020204030204" pitchFamily="34" charset="0"/>
              </a:rPr>
              <a:pPr/>
              <a:t>34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DF67ADDF-3FD1-694F-963B-A2975DBB1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B819E509-91B8-814B-9083-B17DEF89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EED8EF04-0E9E-2E4F-9AE7-7973755F8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D74F74-8F92-2E47-9722-1E5FCE66563C}" type="slidenum">
              <a:rPr lang="it-IT" altLang="it-IT" b="0" smtClean="0">
                <a:latin typeface="Calibri" panose="020F0502020204030204" pitchFamily="34" charset="0"/>
              </a:rPr>
              <a:pPr/>
              <a:t>3</a:t>
            </a:fld>
            <a:endParaRPr lang="it-IT" altLang="it-IT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3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>
            <a:extLst>
              <a:ext uri="{FF2B5EF4-FFF2-40B4-BE49-F238E27FC236}">
                <a16:creationId xmlns:a16="http://schemas.microsoft.com/office/drawing/2014/main" id="{686FF77C-5DD7-1745-976D-2B1AA1FCE4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Segnaposto note 2">
            <a:extLst>
              <a:ext uri="{FF2B5EF4-FFF2-40B4-BE49-F238E27FC236}">
                <a16:creationId xmlns:a16="http://schemas.microsoft.com/office/drawing/2014/main" id="{62E58BE9-5008-7E4D-A564-09BBC909A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2771" name="Segnaposto numero diapositiva 3">
            <a:extLst>
              <a:ext uri="{FF2B5EF4-FFF2-40B4-BE49-F238E27FC236}">
                <a16:creationId xmlns:a16="http://schemas.microsoft.com/office/drawing/2014/main" id="{69E486F9-D3A6-5149-A393-955F1CE48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F92250-8716-A948-B7D6-619356A5B36F}" type="slidenum">
              <a:rPr lang="it-IT" altLang="it-IT" b="0">
                <a:solidFill>
                  <a:srgbClr val="000000"/>
                </a:solidFill>
              </a:rPr>
              <a:pPr/>
              <a:t>5</a:t>
            </a:fld>
            <a:endParaRPr lang="it-IT" altLang="it-IT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>
            <a:extLst>
              <a:ext uri="{FF2B5EF4-FFF2-40B4-BE49-F238E27FC236}">
                <a16:creationId xmlns:a16="http://schemas.microsoft.com/office/drawing/2014/main" id="{2344A5ED-9946-7B42-9B7C-3DCF0A67D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Segnaposto note 2">
            <a:extLst>
              <a:ext uri="{FF2B5EF4-FFF2-40B4-BE49-F238E27FC236}">
                <a16:creationId xmlns:a16="http://schemas.microsoft.com/office/drawing/2014/main" id="{0234C86B-4A8C-5740-A074-BDA6ABFBB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5363" name="Segnaposto numero diapositiva 3">
            <a:extLst>
              <a:ext uri="{FF2B5EF4-FFF2-40B4-BE49-F238E27FC236}">
                <a16:creationId xmlns:a16="http://schemas.microsoft.com/office/drawing/2014/main" id="{3B70449C-C037-D645-8E52-E826FB740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3CA1E1-8E7A-D348-8476-71E80EA2B2C3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6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9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egnaposto immagine diapositiva 1">
            <a:extLst>
              <a:ext uri="{FF2B5EF4-FFF2-40B4-BE49-F238E27FC236}">
                <a16:creationId xmlns:a16="http://schemas.microsoft.com/office/drawing/2014/main" id="{2F8C6FFA-5709-3249-9C64-551CF52FE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Segnaposto note 2">
            <a:extLst>
              <a:ext uri="{FF2B5EF4-FFF2-40B4-BE49-F238E27FC236}">
                <a16:creationId xmlns:a16="http://schemas.microsoft.com/office/drawing/2014/main" id="{0B78328E-0AA8-7C4E-9005-D10781592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7651" name="Segnaposto numero diapositiva 3">
            <a:extLst>
              <a:ext uri="{FF2B5EF4-FFF2-40B4-BE49-F238E27FC236}">
                <a16:creationId xmlns:a16="http://schemas.microsoft.com/office/drawing/2014/main" id="{7809092C-92BA-5F41-AD09-5EDAC2D20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51B85A-33BD-224B-B1C3-119CD933CCDC}" type="slidenum">
              <a:rPr lang="it-IT" altLang="it-IT" b="0">
                <a:solidFill>
                  <a:srgbClr val="000000"/>
                </a:solidFill>
              </a:rPr>
              <a:pPr/>
              <a:t>7</a:t>
            </a:fld>
            <a:endParaRPr lang="it-IT" altLang="it-IT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2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>
            <a:extLst>
              <a:ext uri="{FF2B5EF4-FFF2-40B4-BE49-F238E27FC236}">
                <a16:creationId xmlns:a16="http://schemas.microsoft.com/office/drawing/2014/main" id="{B9B8791A-885C-024C-AAC7-12B153A65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Segnaposto note 2">
            <a:extLst>
              <a:ext uri="{FF2B5EF4-FFF2-40B4-BE49-F238E27FC236}">
                <a16:creationId xmlns:a16="http://schemas.microsoft.com/office/drawing/2014/main" id="{03CBFACC-DF0E-954B-A36F-8E5262DA6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9699" name="Segnaposto numero diapositiva 3">
            <a:extLst>
              <a:ext uri="{FF2B5EF4-FFF2-40B4-BE49-F238E27FC236}">
                <a16:creationId xmlns:a16="http://schemas.microsoft.com/office/drawing/2014/main" id="{503C4C7B-B1D0-DE4B-B822-EF839937D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3225D1-47B1-F44B-9A39-C963BB7A4968}" type="slidenum">
              <a:rPr lang="it-IT" altLang="it-IT" b="0">
                <a:solidFill>
                  <a:srgbClr val="000000"/>
                </a:solidFill>
              </a:rPr>
              <a:pPr/>
              <a:t>8</a:t>
            </a:fld>
            <a:endParaRPr lang="it-IT" altLang="it-IT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2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>
            <a:extLst>
              <a:ext uri="{FF2B5EF4-FFF2-40B4-BE49-F238E27FC236}">
                <a16:creationId xmlns:a16="http://schemas.microsoft.com/office/drawing/2014/main" id="{686FF77C-5DD7-1745-976D-2B1AA1FCE4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Segnaposto note 2">
            <a:extLst>
              <a:ext uri="{FF2B5EF4-FFF2-40B4-BE49-F238E27FC236}">
                <a16:creationId xmlns:a16="http://schemas.microsoft.com/office/drawing/2014/main" id="{62E58BE9-5008-7E4D-A564-09BBC909A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2771" name="Segnaposto numero diapositiva 3">
            <a:extLst>
              <a:ext uri="{FF2B5EF4-FFF2-40B4-BE49-F238E27FC236}">
                <a16:creationId xmlns:a16="http://schemas.microsoft.com/office/drawing/2014/main" id="{69E486F9-D3A6-5149-A393-955F1CE48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F92250-8716-A948-B7D6-619356A5B36F}" type="slidenum">
              <a:rPr lang="it-IT" altLang="it-IT" b="0">
                <a:solidFill>
                  <a:srgbClr val="000000"/>
                </a:solidFill>
              </a:rPr>
              <a:pPr/>
              <a:t>10</a:t>
            </a:fld>
            <a:endParaRPr lang="it-IT" altLang="it-IT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35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immagine diapositiva 1">
            <a:extLst>
              <a:ext uri="{FF2B5EF4-FFF2-40B4-BE49-F238E27FC236}">
                <a16:creationId xmlns:a16="http://schemas.microsoft.com/office/drawing/2014/main" id="{0DC376B8-0BE8-3247-B52A-50027B3AA6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Segnaposto note 2">
            <a:extLst>
              <a:ext uri="{FF2B5EF4-FFF2-40B4-BE49-F238E27FC236}">
                <a16:creationId xmlns:a16="http://schemas.microsoft.com/office/drawing/2014/main" id="{1DBD8B1C-A4F7-1046-9F3A-A87270A4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6867" name="Segnaposto numero diapositiva 3">
            <a:extLst>
              <a:ext uri="{FF2B5EF4-FFF2-40B4-BE49-F238E27FC236}">
                <a16:creationId xmlns:a16="http://schemas.microsoft.com/office/drawing/2014/main" id="{6CF6AA27-1B66-CB4C-B3E8-546621C10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81442E-6793-144A-85D3-8F483757EED8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5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6F71FE2-7CAF-9142-8289-93446F85FA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566E22-6192-45E4-99B8-47DE978B9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0" y="1407177"/>
            <a:ext cx="8112400" cy="232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7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4D53FBD-3B78-2C45-A395-5063ECE961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49355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0"/>
          </p:nvPr>
        </p:nvSpPr>
        <p:spPr>
          <a:xfrm>
            <a:off x="1871664" y="4004432"/>
            <a:ext cx="5400675" cy="6477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29B2DC-1FC8-4DE5-B636-C9EC7B896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3" y="491368"/>
            <a:ext cx="6952853" cy="19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6EFD552-2D4D-FC4F-805B-2E10D19091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08BB131E-1F71-FA4A-B82E-E3B926EE0F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1279525"/>
            <a:ext cx="57816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3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DF70CAB-8176-054A-9452-F21AC96C70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763715" y="1851025"/>
            <a:ext cx="5616575" cy="12255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6086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96005E9-8ECB-4B4F-B6CA-95354B30D4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"/>
            <a:ext cx="9144000" cy="855663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DEEE8D-2A4C-4B44-8340-0DF0EE12D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" y="0"/>
            <a:ext cx="2980265" cy="8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F96129-5329-4845-BDD1-0A361C4247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4"/>
            <a:ext cx="9155113" cy="576263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 altLang="it-IT" sz="2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512391F6-7D90-0549-BD96-105F3037C2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95263"/>
            <a:ext cx="303688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37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68208FF1-F88B-5D49-A050-22B66C9EEE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9" y="187325"/>
            <a:ext cx="332581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5">
            <a:extLst>
              <a:ext uri="{FF2B5EF4-FFF2-40B4-BE49-F238E27FC236}">
                <a16:creationId xmlns:a16="http://schemas.microsoft.com/office/drawing/2014/main" id="{B5F0B6F6-E522-2443-8E1B-ABE466E83660}"/>
              </a:ext>
            </a:extLst>
          </p:cNvPr>
          <p:cNvCxnSpPr>
            <a:cxnSpLocks/>
          </p:cNvCxnSpPr>
          <p:nvPr userDrawn="1"/>
        </p:nvCxnSpPr>
        <p:spPr>
          <a:xfrm>
            <a:off x="2" y="576263"/>
            <a:ext cx="9180513" cy="0"/>
          </a:xfrm>
          <a:prstGeom prst="line">
            <a:avLst/>
          </a:prstGeom>
          <a:ln w="1905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17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AF243CA9-FB2F-B047-B5F9-1DE18EFF1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49240" y="911229"/>
            <a:ext cx="86455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Click to </a:t>
            </a:r>
            <a:r>
              <a:rPr lang="it-IT" altLang="it-IT" dirty="0" err="1"/>
              <a:t>edit</a:t>
            </a:r>
            <a:r>
              <a:rPr lang="it-IT" altLang="it-IT" dirty="0"/>
              <a:t> Master text </a:t>
            </a:r>
            <a:r>
              <a:rPr lang="it-IT" altLang="it-IT" dirty="0" err="1"/>
              <a:t>styles</a:t>
            </a:r>
            <a:endParaRPr lang="it-IT" altLang="it-IT" dirty="0"/>
          </a:p>
          <a:p>
            <a:pPr lvl="1"/>
            <a:r>
              <a:rPr lang="it-IT" altLang="it-IT" dirty="0"/>
              <a:t>Second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2"/>
            <a:r>
              <a:rPr lang="it-IT" altLang="it-IT" dirty="0"/>
              <a:t>Third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3"/>
            <a:r>
              <a:rPr lang="it-IT" altLang="it-IT" dirty="0" err="1"/>
              <a:t>Fourth</a:t>
            </a:r>
            <a:r>
              <a:rPr lang="it-IT" altLang="it-IT" dirty="0"/>
              <a:t>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4"/>
            <a:r>
              <a:rPr lang="it-IT" altLang="it-IT" dirty="0" err="1"/>
              <a:t>Fifth</a:t>
            </a:r>
            <a:r>
              <a:rPr lang="it-IT" altLang="it-IT" dirty="0"/>
              <a:t> </a:t>
            </a:r>
            <a:r>
              <a:rPr lang="it-IT" altLang="it-IT" dirty="0" err="1"/>
              <a:t>level</a:t>
            </a:r>
            <a:endParaRPr lang="it-IT" altLang="it-IT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1F281CF-18B0-E94D-9FCA-097E1EF7CD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4786317"/>
            <a:ext cx="2895600" cy="357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 dirty="0"/>
              <a:t>Facoltà di Economia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CE6C9DF-4640-C548-B112-6FEB25E4F4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6251" y="4786317"/>
            <a:ext cx="571500" cy="357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FB120E1-1296-2349-87AA-1B50829E57ED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21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1900" b="0" i="0">
          <a:solidFill>
            <a:schemeClr val="tx1"/>
          </a:solidFill>
          <a:latin typeface="Calibri" panose="020F0502020204030204" pitchFamily="34" charset="0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Char char="•"/>
        <a:defRPr b="0" i="0">
          <a:solidFill>
            <a:schemeClr val="tx1"/>
          </a:solidFill>
          <a:latin typeface="Calibri" panose="020F0502020204030204" pitchFamily="34" charset="0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Char char="–"/>
        <a:defRPr sz="1500" b="0" i="0">
          <a:solidFill>
            <a:schemeClr val="tx1"/>
          </a:solidFill>
          <a:latin typeface="Calibri" panose="020F0502020204030204" pitchFamily="34" charset="0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 sz="1500" b="0" i="0">
          <a:solidFill>
            <a:schemeClr val="tx1"/>
          </a:solidFill>
          <a:latin typeface="Calibri" panose="020F0502020204030204" pitchFamily="34" charset="0"/>
        </a:defRPr>
      </a:lvl5pPr>
      <a:lvl6pPr marL="1885904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78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hd.economia@unipd.it" TargetMode="External"/><Relationship Id="rId2" Type="http://schemas.openxmlformats.org/officeDocument/2006/relationships/hyperlink" Target="https://www.unipd.it/en/phd-programmes-calls-and-admission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d.it/en/arriving-living" TargetMode="External"/><Relationship Id="rId2" Type="http://schemas.openxmlformats.org/officeDocument/2006/relationships/hyperlink" Target="https://www.unipd.it/en/studying-padova/funding-and-fees/living-costs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emf"/><Relationship Id="rId4" Type="http://schemas.openxmlformats.org/officeDocument/2006/relationships/package" Target="../embeddings/Microsoft_Word_Document1.docx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www.economia.unipd.it/" TargetMode="External"/><Relationship Id="rId7" Type="http://schemas.openxmlformats.org/officeDocument/2006/relationships/image" Target="../media/image40.png"/><Relationship Id="rId12" Type="http://schemas.openxmlformats.org/officeDocument/2006/relationships/hyperlink" Target="https://www.linkedin.com/school/dsea-unipd/?viewAsMember=true" TargetMode="External"/><Relationship Id="rId2" Type="http://schemas.openxmlformats.org/officeDocument/2006/relationships/hyperlink" Target="https://www.facebook.com/dsea.padova/?ref=br_r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hyperlink" Target="https://www.youtube.com/channel/UCFJU2EvsOb-sioN2C6aXDeQ?view_as=subscriber" TargetMode="External"/><Relationship Id="rId5" Type="http://schemas.openxmlformats.org/officeDocument/2006/relationships/hyperlink" Target="https://twitter.com/dSEA_Unipd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www.instagram.com/dsea_unipd/?hl=it" TargetMode="External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>
            <a:extLst>
              <a:ext uri="{FF2B5EF4-FFF2-40B4-BE49-F238E27FC236}">
                <a16:creationId xmlns:a16="http://schemas.microsoft.com/office/drawing/2014/main" id="{CBD2A170-48B3-034E-A6FE-F48F572C6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9" y="2559050"/>
            <a:ext cx="77724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Presentation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Call for Applications PhD Programme 2023-2024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7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it-IT" altLang="it-IT" sz="1800" b="0" dirty="0">
                <a:solidFill>
                  <a:schemeClr val="bg1"/>
                </a:solidFill>
                <a:latin typeface="Calibri" panose="020F0502020204030204" pitchFamily="34" charset="0"/>
              </a:rPr>
              <a:t>Department of Economics and Management, University of Padova</a:t>
            </a:r>
            <a:endParaRPr lang="it-IT" altLang="it-IT" sz="8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it-IT" altLang="it-IT" sz="18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Thursday</a:t>
            </a:r>
            <a:r>
              <a:rPr lang="it-IT" altLang="it-IT" sz="1800" b="0" dirty="0">
                <a:solidFill>
                  <a:schemeClr val="bg1"/>
                </a:solidFill>
                <a:latin typeface="Calibri" panose="020F0502020204030204" pitchFamily="34" charset="0"/>
              </a:rPr>
              <a:t>, 4 </a:t>
            </a:r>
            <a:r>
              <a:rPr lang="it-IT" altLang="it-IT" sz="18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May</a:t>
            </a:r>
            <a:r>
              <a:rPr lang="it-IT" altLang="it-IT" sz="1800" b="0" dirty="0">
                <a:solidFill>
                  <a:schemeClr val="bg1"/>
                </a:solidFill>
                <a:latin typeface="Calibri" panose="020F0502020204030204" pitchFamily="34" charset="0"/>
              </a:rPr>
              <a:t>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elated image">
            <a:extLst>
              <a:ext uri="{FF2B5EF4-FFF2-40B4-BE49-F238E27FC236}">
                <a16:creationId xmlns:a16="http://schemas.microsoft.com/office/drawing/2014/main" id="{14CFF4AD-D84A-5C4C-99C1-C0DCF170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05" y="866122"/>
            <a:ext cx="6553990" cy="422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D8A0BBC1-074A-3942-B7B0-2C9EDAD1CD64}"/>
              </a:ext>
            </a:extLst>
          </p:cNvPr>
          <p:cNvSpPr/>
          <p:nvPr/>
        </p:nvSpPr>
        <p:spPr bwMode="auto">
          <a:xfrm>
            <a:off x="3444480" y="4624388"/>
            <a:ext cx="3408266" cy="413147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1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PALAZZO DELLA RAGIONE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8D058466-94D6-3F40-A625-EC23C8EAB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The city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8148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">
            <a:extLst>
              <a:ext uri="{FF2B5EF4-FFF2-40B4-BE49-F238E27FC236}">
                <a16:creationId xmlns:a16="http://schemas.microsoft.com/office/drawing/2014/main" id="{9346CB16-0448-DE49-81A2-0B6851B7F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1" b="7858"/>
          <a:stretch>
            <a:fillRect/>
          </a:stretch>
        </p:blipFill>
        <p:spPr bwMode="auto">
          <a:xfrm>
            <a:off x="1277541" y="863986"/>
            <a:ext cx="6613633" cy="428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in diagonale 2">
            <a:extLst>
              <a:ext uri="{FF2B5EF4-FFF2-40B4-BE49-F238E27FC236}">
                <a16:creationId xmlns:a16="http://schemas.microsoft.com/office/drawing/2014/main" id="{E7CAB5B7-17BE-B440-B763-EDBCC84B66B3}"/>
              </a:ext>
            </a:extLst>
          </p:cNvPr>
          <p:cNvSpPr/>
          <p:nvPr/>
        </p:nvSpPr>
        <p:spPr bwMode="auto">
          <a:xfrm>
            <a:off x="1403665" y="4300534"/>
            <a:ext cx="2905576" cy="623888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BOTANICAL GARDEN</a:t>
            </a:r>
          </a:p>
        </p:txBody>
      </p:sp>
      <p:sp>
        <p:nvSpPr>
          <p:cNvPr id="5" name="CasellaDiTesto 8">
            <a:extLst>
              <a:ext uri="{FF2B5EF4-FFF2-40B4-BE49-F238E27FC236}">
                <a16:creationId xmlns:a16="http://schemas.microsoft.com/office/drawing/2014/main" id="{1AF47DB2-37B9-2841-A50C-9EACE0843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The city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2312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E05DCF-943B-7C4E-A044-F31C1D0C5779}"/>
              </a:ext>
            </a:extLst>
          </p:cNvPr>
          <p:cNvSpPr txBox="1"/>
          <p:nvPr/>
        </p:nvSpPr>
        <p:spPr>
          <a:xfrm>
            <a:off x="293298" y="937926"/>
            <a:ext cx="8557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We rank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among the best Economics and Management departments in Italy</a:t>
            </a: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 taking into account quality of teaching, students' placement, and research excellence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“Department of Excellence”, for the second time in a 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Globally, we are among the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top 250 universities in “Business &amp; Economics”</a:t>
            </a: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 according to the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Times Higher Education </a:t>
            </a: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top 200 in</a:t>
            </a: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Social Sciences and Management” </a:t>
            </a: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QS World University Ranking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AB2289-A320-7246-AB5A-7C9835ED5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Why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dSEA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4" descr="Indice rivolto verso destra">
            <a:extLst>
              <a:ext uri="{FF2B5EF4-FFF2-40B4-BE49-F238E27FC236}">
                <a16:creationId xmlns:a16="http://schemas.microsoft.com/office/drawing/2014/main" id="{FE542114-82F1-2D48-9DBF-35AE604CAC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425" y="503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Picture 2" descr="dip-eccellenza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3831167"/>
            <a:ext cx="1719692" cy="1132416"/>
          </a:xfrm>
          <a:prstGeom prst="rect">
            <a:avLst/>
          </a:prstGeom>
        </p:spPr>
      </p:pic>
      <p:pic>
        <p:nvPicPr>
          <p:cNvPr id="4" name="Picture 3" descr="WUR 20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16" y="3737035"/>
            <a:ext cx="1814426" cy="1194798"/>
          </a:xfrm>
          <a:prstGeom prst="rect">
            <a:avLst/>
          </a:prstGeom>
        </p:spPr>
      </p:pic>
      <p:pic>
        <p:nvPicPr>
          <p:cNvPr id="5" name="Picture 4" descr="QS WUR 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16" y="3799416"/>
            <a:ext cx="1550596" cy="11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CFEE8CC0-DCA4-F04C-A9B5-60A3A9B2E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93" y="1210767"/>
            <a:ext cx="4387223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891" indent="-34289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4-years programme </a:t>
            </a: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with several fully funded positions</a:t>
            </a:r>
          </a:p>
          <a:p>
            <a:pPr marL="342891" indent="-34289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2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PhD students </a:t>
            </a: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are active members of a vibrant research community</a:t>
            </a:r>
          </a:p>
          <a:p>
            <a:pPr marL="342891" indent="-34289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2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Two curricula</a:t>
            </a: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: Economics and Management</a:t>
            </a:r>
          </a:p>
        </p:txBody>
      </p:sp>
      <p:sp>
        <p:nvSpPr>
          <p:cNvPr id="16386" name="CasellaDiTesto 8">
            <a:extLst>
              <a:ext uri="{FF2B5EF4-FFF2-40B4-BE49-F238E27FC236}">
                <a16:creationId xmlns:a16="http://schemas.microsoft.com/office/drawing/2014/main" id="{D91961A5-EE53-FC47-B4F2-4F0094833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Why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our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PhD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 descr="Top_5_International_Funding_Opp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248831"/>
            <a:ext cx="3871091" cy="2508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9500" y="4292421"/>
            <a:ext cx="7418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Both curricula sharing the same commitments, rules and main goal: </a:t>
            </a:r>
          </a:p>
          <a:p>
            <a:pPr algn="ctr" eaLnBrk="1" hangingPunct="1">
              <a:defRPr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Training young researchers to achieve their full potential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8">
            <a:extLst>
              <a:ext uri="{FF2B5EF4-FFF2-40B4-BE49-F238E27FC236}">
                <a16:creationId xmlns:a16="http://schemas.microsoft.com/office/drawing/2014/main" id="{3B6FE17B-7048-FC46-9D86-E2AC687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Recent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Placements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7C13AA-B4F5-4A47-9A92-D1A8A7824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10" y="842966"/>
            <a:ext cx="8545483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it-IT" sz="1600" dirty="0">
                <a:latin typeface="Calibri" panose="020F0502020204030204" pitchFamily="34" charset="0"/>
              </a:rPr>
              <a:t>Our main goal is (also) confirmed by recent placements by former PhD Students taking up positions at Top Schools &amp; Institutions worldwide: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en-US" altLang="it-IT" sz="1100" b="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it-IT" sz="1400" dirty="0">
                <a:latin typeface="Calibri" panose="020F0502020204030204" pitchFamily="34" charset="0"/>
              </a:rPr>
              <a:t>Academia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University of Copenhagen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University of New South Wales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Max Planck Institute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 err="1">
                <a:latin typeface="Calibri" panose="020F0502020204030204" pitchFamily="34" charset="0"/>
              </a:rPr>
              <a:t>Université</a:t>
            </a:r>
            <a:r>
              <a:rPr lang="en-US" altLang="it-IT" sz="1400" b="0" dirty="0">
                <a:latin typeface="Calibri" panose="020F0502020204030204" pitchFamily="34" charset="0"/>
              </a:rPr>
              <a:t> de Lyon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University of Groningen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University of Warwick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European University Institute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University of Technology and Economics Budapest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University of Chicago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ESADE Business School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Universities of Bergamo, Bologna, Padova, Bicocca, Cattolica, Verona 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endParaRPr lang="en-US" altLang="it-IT" sz="1400" b="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it-IT" sz="1400" dirty="0">
                <a:latin typeface="Calibri" panose="020F0502020204030204" pitchFamily="34" charset="0"/>
              </a:rPr>
              <a:t>Institutions &amp; Private Sector: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World Bank, OECD 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Moody’s, Intesa Bank, IBM</a:t>
            </a:r>
          </a:p>
          <a:p>
            <a:pPr marL="285744" indent="-285744" algn="just" eaLnBrk="1" hangingPunct="1">
              <a:spcBef>
                <a:spcPct val="0"/>
              </a:spcBef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785" y="1460501"/>
            <a:ext cx="2982438" cy="19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>
            <a:extLst>
              <a:ext uri="{FF2B5EF4-FFF2-40B4-BE49-F238E27FC236}">
                <a16:creationId xmlns:a16="http://schemas.microsoft.com/office/drawing/2014/main" id="{C9908313-03A9-794B-BEF8-3305B3AFF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84" y="1119317"/>
            <a:ext cx="8280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34290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GB" altLang="it-IT" sz="2000" dirty="0">
                <a:latin typeface="Calibri" panose="020F0502020204030204" pitchFamily="34" charset="0"/>
              </a:rPr>
              <a:t>First year</a:t>
            </a:r>
          </a:p>
          <a:p>
            <a:pPr marL="0" indent="0">
              <a:buNone/>
              <a:defRPr/>
            </a:pPr>
            <a:endParaRPr lang="en-GB" altLang="it-IT" sz="1800" b="0" dirty="0">
              <a:latin typeface="Calibri" panose="020F0502020204030204" pitchFamily="34" charset="0"/>
            </a:endParaRPr>
          </a:p>
          <a:p>
            <a:pPr lvl="1">
              <a:defRPr/>
            </a:pPr>
            <a:r>
              <a:rPr lang="en-GB" altLang="it-IT" sz="1800" b="0" dirty="0">
                <a:latin typeface="Calibri" panose="020F0502020204030204" pitchFamily="34" charset="0"/>
              </a:rPr>
              <a:t>Coursework – 3 terms October 2023 – May 2024</a:t>
            </a:r>
          </a:p>
          <a:p>
            <a:pPr lvl="1">
              <a:defRPr/>
            </a:pPr>
            <a:r>
              <a:rPr lang="it-IT" altLang="it-IT" sz="1800" b="0" dirty="0">
                <a:latin typeface="Calibri" panose="020F0502020204030204" pitchFamily="34" charset="0"/>
              </a:rPr>
              <a:t>‘How To…’ short workshops</a:t>
            </a:r>
          </a:p>
          <a:p>
            <a:pPr lvl="1">
              <a:defRPr/>
            </a:pPr>
            <a:r>
              <a:rPr lang="en-GB" altLang="it-IT" sz="1800" b="0" dirty="0">
                <a:latin typeface="Calibri" panose="020F0502020204030204" pitchFamily="34" charset="0"/>
              </a:rPr>
              <a:t>Summer research paper (May – September)</a:t>
            </a:r>
          </a:p>
          <a:p>
            <a:pPr lvl="1">
              <a:defRPr/>
            </a:pPr>
            <a:r>
              <a:rPr lang="it-IT" altLang="it-IT" sz="1800" b="0" dirty="0">
                <a:latin typeface="Calibri" panose="020F0502020204030204" pitchFamily="34" charset="0"/>
              </a:rPr>
              <a:t>Select </a:t>
            </a:r>
            <a:r>
              <a:rPr lang="it-IT" altLang="it-IT" sz="1800" b="0" dirty="0" err="1">
                <a:latin typeface="Calibri" panose="020F0502020204030204" pitchFamily="34" charset="0"/>
              </a:rPr>
              <a:t>your</a:t>
            </a:r>
            <a:r>
              <a:rPr lang="it-IT" altLang="it-IT" sz="1800" b="0" dirty="0">
                <a:latin typeface="Calibri" panose="020F0502020204030204" pitchFamily="34" charset="0"/>
              </a:rPr>
              <a:t> </a:t>
            </a:r>
            <a:r>
              <a:rPr lang="it-IT" altLang="it-IT" sz="1800" b="0" dirty="0" err="1">
                <a:latin typeface="Calibri" panose="020F0502020204030204" pitchFamily="34" charset="0"/>
              </a:rPr>
              <a:t>PhD</a:t>
            </a:r>
            <a:r>
              <a:rPr lang="it-IT" altLang="it-IT" sz="1800" b="0" dirty="0">
                <a:latin typeface="Calibri" panose="020F0502020204030204" pitchFamily="34" charset="0"/>
              </a:rPr>
              <a:t> </a:t>
            </a:r>
            <a:r>
              <a:rPr lang="it-IT" altLang="it-IT" sz="1800" b="0" dirty="0" err="1">
                <a:latin typeface="Calibri" panose="020F0502020204030204" pitchFamily="34" charset="0"/>
              </a:rPr>
              <a:t>supervisory</a:t>
            </a:r>
            <a:r>
              <a:rPr lang="it-IT" altLang="it-IT" sz="1800" b="0" dirty="0">
                <a:latin typeface="Calibri" panose="020F0502020204030204" pitchFamily="34" charset="0"/>
              </a:rPr>
              <a:t> team</a:t>
            </a:r>
          </a:p>
        </p:txBody>
      </p:sp>
      <p:sp>
        <p:nvSpPr>
          <p:cNvPr id="4" name="CasellaDiTesto 8">
            <a:extLst>
              <a:ext uri="{FF2B5EF4-FFF2-40B4-BE49-F238E27FC236}">
                <a16:creationId xmlns:a16="http://schemas.microsoft.com/office/drawing/2014/main" id="{B081B3AE-7FE4-124A-A568-0B73A1AB9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1" y="3551792"/>
            <a:ext cx="3365499" cy="14362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49D23923-8FDC-F64C-AAA7-488BD981B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36" y="1130735"/>
            <a:ext cx="8280400" cy="37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34290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it-IT" sz="2000" dirty="0">
                <a:latin typeface="Calibri" panose="020F0502020204030204" pitchFamily="34" charset="0"/>
              </a:rPr>
              <a:t>Next…</a:t>
            </a:r>
          </a:p>
          <a:p>
            <a:pPr>
              <a:buFontTx/>
              <a:buNone/>
            </a:pPr>
            <a:endParaRPr lang="en-GB" altLang="it-IT" sz="2000" b="0" dirty="0">
              <a:latin typeface="Calibri" panose="020F0502020204030204" pitchFamily="34" charset="0"/>
            </a:endParaRPr>
          </a:p>
          <a:p>
            <a:pPr lvl="1"/>
            <a:r>
              <a:rPr lang="en-GB" altLang="it-IT" sz="1800" b="0" dirty="0">
                <a:latin typeface="Calibri" panose="020F0502020204030204" pitchFamily="34" charset="0"/>
              </a:rPr>
              <a:t>Research and dissertation development</a:t>
            </a:r>
          </a:p>
          <a:p>
            <a:pPr lvl="1"/>
            <a:endParaRPr lang="en-GB" altLang="it-IT" sz="1800" b="0" dirty="0">
              <a:latin typeface="Calibri" panose="020F0502020204030204" pitchFamily="34" charset="0"/>
            </a:endParaRPr>
          </a:p>
          <a:p>
            <a:pPr lvl="1"/>
            <a:r>
              <a:rPr lang="en-GB" altLang="it-IT" sz="1800" b="0" dirty="0">
                <a:latin typeface="Calibri" panose="020F0502020204030204" pitchFamily="34" charset="0"/>
              </a:rPr>
              <a:t>Visiting period in a foreign university (min. 3 months)</a:t>
            </a:r>
          </a:p>
          <a:p>
            <a:pPr lvl="1"/>
            <a:endParaRPr lang="en-GB" altLang="it-IT" sz="1800" b="0" dirty="0">
              <a:latin typeface="Calibri" panose="020F0502020204030204" pitchFamily="34" charset="0"/>
            </a:endParaRPr>
          </a:p>
          <a:p>
            <a:pPr lvl="1"/>
            <a:r>
              <a:rPr lang="en-GB" altLang="it-IT" sz="1800" b="0" dirty="0">
                <a:latin typeface="Calibri" panose="020F0502020204030204" pitchFamily="34" charset="0"/>
              </a:rPr>
              <a:t>Active Participation to departmental seminars (Economics and Management)</a:t>
            </a:r>
          </a:p>
          <a:p>
            <a:pPr lvl="1"/>
            <a:endParaRPr lang="en-GB" altLang="it-IT" sz="1800" b="0" dirty="0">
              <a:latin typeface="Calibri" panose="020F0502020204030204" pitchFamily="34" charset="0"/>
            </a:endParaRPr>
          </a:p>
          <a:p>
            <a:pPr lvl="1"/>
            <a:r>
              <a:rPr lang="en-GB" altLang="it-IT" sz="1800" b="0" dirty="0">
                <a:latin typeface="Calibri" panose="020F0502020204030204" pitchFamily="34" charset="0"/>
              </a:rPr>
              <a:t>Teaching experience during the fourth year</a:t>
            </a:r>
          </a:p>
          <a:p>
            <a:pPr lvl="1"/>
            <a:endParaRPr lang="en-GB" altLang="it-IT" sz="1800" b="0" dirty="0">
              <a:latin typeface="Calibri" panose="020F0502020204030204" pitchFamily="34" charset="0"/>
            </a:endParaRPr>
          </a:p>
          <a:p>
            <a:pPr lvl="1"/>
            <a:r>
              <a:rPr lang="en-GB" altLang="it-IT" sz="1800" b="0" dirty="0">
                <a:latin typeface="Calibri" panose="020F0502020204030204" pitchFamily="34" charset="0"/>
              </a:rPr>
              <a:t>Participation to conferences, workshops and summer schools</a:t>
            </a:r>
          </a:p>
        </p:txBody>
      </p:sp>
      <p:sp>
        <p:nvSpPr>
          <p:cNvPr id="4" name="CasellaDiTesto 8">
            <a:extLst>
              <a:ext uri="{FF2B5EF4-FFF2-40B4-BE49-F238E27FC236}">
                <a16:creationId xmlns:a16="http://schemas.microsoft.com/office/drawing/2014/main" id="{FF0C0A75-A157-824C-8212-3295CEE1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8">
            <a:extLst>
              <a:ext uri="{FF2B5EF4-FFF2-40B4-BE49-F238E27FC236}">
                <a16:creationId xmlns:a16="http://schemas.microsoft.com/office/drawing/2014/main" id="{3B6FE17B-7048-FC46-9D86-E2AC687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541" y="3"/>
            <a:ext cx="5636459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Supervisory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Team &amp;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Visiting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Period</a:t>
            </a:r>
            <a:endParaRPr lang="it-IT" altLang="it-IT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D1AEC-9110-B34B-A4AD-BAF37A7C6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67" y="1065617"/>
            <a:ext cx="8786648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2000" dirty="0">
                <a:latin typeface="Calibri" panose="020F0502020204030204" pitchFamily="34" charset="0"/>
              </a:rPr>
              <a:t>Visiting Period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PhD candidates are strongly encouraged to spend at least one term as visiting fellow at a Top Research Institutions Worldwide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  <a:p>
            <a:pPr marL="285744" indent="-285744" eaLnBrk="1" hangingPunct="1">
              <a:spcBef>
                <a:spcPct val="0"/>
              </a:spcBef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Financial Support (+50% of the scholarship)</a:t>
            </a:r>
          </a:p>
          <a:p>
            <a:pPr marL="285744" indent="-285744" eaLnBrk="1" hangingPunct="1">
              <a:spcBef>
                <a:spcPct val="0"/>
              </a:spcBef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Doctor </a:t>
            </a:r>
            <a:r>
              <a:rPr lang="en-US" altLang="it-IT" sz="1800" b="0" dirty="0" err="1">
                <a:latin typeface="Calibri" panose="020F0502020204030204" pitchFamily="34" charset="0"/>
              </a:rPr>
              <a:t>Europeus</a:t>
            </a:r>
            <a:endParaRPr lang="en-US" altLang="it-IT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2000" dirty="0">
                <a:latin typeface="Calibri" panose="020F0502020204030204" pitchFamily="34" charset="0"/>
              </a:rPr>
              <a:t>Supervision</a:t>
            </a:r>
            <a:endParaRPr lang="en-US" altLang="it-IT" sz="1800" dirty="0">
              <a:latin typeface="Calibri" panose="020F0502020204030204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Two supervisors</a:t>
            </a:r>
          </a:p>
          <a:p>
            <a:pPr marL="342891" indent="-342891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Choice of the Supervisory Team at the end of the coursework (year 1)</a:t>
            </a:r>
          </a:p>
        </p:txBody>
      </p:sp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6" y="2085132"/>
            <a:ext cx="1306195" cy="359411"/>
          </a:xfrm>
          <a:prstGeom prst="rect">
            <a:avLst/>
          </a:prstGeom>
        </p:spPr>
      </p:pic>
      <p:pic>
        <p:nvPicPr>
          <p:cNvPr id="6" name="Immagine 5" descr="Summer Program: Boston University: Summer Challenge Program on ...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91" y="2077831"/>
            <a:ext cx="921385" cy="37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olumbia university logo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706" y="2077827"/>
            <a:ext cx="719455" cy="48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Aalto University School of Business - Wikipedia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11" y="1910096"/>
            <a:ext cx="813435" cy="71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Logo – Services &amp; resources | ETH Zurich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81" y="2624562"/>
            <a:ext cx="925195" cy="35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The University of Sydney Vector Logo | Free Download - (.AI + .PNG ...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88" y="2451846"/>
            <a:ext cx="1295400" cy="71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New York University (@nyuniversity) | Twitter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2" y="2085130"/>
            <a:ext cx="639747" cy="50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00CFB31-A119-404B-877D-C3F02B7BB9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8595" y="2153788"/>
            <a:ext cx="508572" cy="36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BE98823-DA29-4DC1-93E8-3F179D3AF4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7700" y="2555649"/>
            <a:ext cx="1608000" cy="6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65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5" name="Rectangle 6">
            <a:extLst>
              <a:ext uri="{FF2B5EF4-FFF2-40B4-BE49-F238E27FC236}">
                <a16:creationId xmlns:a16="http://schemas.microsoft.com/office/drawing/2014/main" id="{58BC164D-2D25-2C49-8CDE-94365A410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1" y="1464333"/>
            <a:ext cx="8280400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GB" sz="1800" b="0" dirty="0">
                <a:latin typeface="Calibri" panose="020F0502020204030204" pitchFamily="34" charset="0"/>
              </a:rPr>
              <a:t>First year</a:t>
            </a:r>
          </a:p>
          <a:p>
            <a:pPr>
              <a:defRPr/>
            </a:pPr>
            <a:r>
              <a:rPr lang="en-GB" sz="1800" b="0" dirty="0">
                <a:latin typeface="Calibri" panose="020F0502020204030204" pitchFamily="34" charset="0"/>
              </a:rPr>
              <a:t>Pass all exams (min average grade: B). At most 1 retake</a:t>
            </a:r>
          </a:p>
          <a:p>
            <a:pPr>
              <a:defRPr/>
            </a:pPr>
            <a:r>
              <a:rPr lang="en-GB" sz="1800" b="0" dirty="0">
                <a:latin typeface="Calibri" panose="020F0502020204030204" pitchFamily="34" charset="0"/>
              </a:rPr>
              <a:t>Positive evaluation of the summer paper</a:t>
            </a:r>
          </a:p>
          <a:p>
            <a:pPr marL="0" indent="0">
              <a:buNone/>
              <a:defRPr/>
            </a:pPr>
            <a:endParaRPr lang="en-GB" sz="1800" b="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n-US" sz="1800" b="0" dirty="0">
                <a:latin typeface="Calibri" panose="020F0502020204030204" pitchFamily="34" charset="0"/>
              </a:rPr>
              <a:t>Second, Third, and fourth Year</a:t>
            </a:r>
          </a:p>
          <a:p>
            <a:pPr>
              <a:defRPr/>
            </a:pPr>
            <a:r>
              <a:rPr lang="en-GB" sz="1800" b="0" dirty="0">
                <a:latin typeface="Calibri" panose="020F0502020204030204" pitchFamily="34" charset="0"/>
              </a:rPr>
              <a:t>Positive evaluation of research activities by the Board of the school (supervisor and co-supervisor too!)</a:t>
            </a:r>
          </a:p>
          <a:p>
            <a:pPr marL="0" indent="0">
              <a:buNone/>
              <a:defRPr/>
            </a:pPr>
            <a:endParaRPr lang="en-GB" sz="1800" b="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n-GB" sz="1800" b="0" dirty="0">
                <a:latin typeface="Calibri" panose="020F0502020204030204" pitchFamily="34" charset="0"/>
              </a:rPr>
              <a:t>Final Requirement</a:t>
            </a:r>
          </a:p>
          <a:p>
            <a:pPr>
              <a:defRPr/>
            </a:pPr>
            <a:r>
              <a:rPr lang="en-GB" sz="1800" b="0" dirty="0">
                <a:latin typeface="Calibri" panose="020F0502020204030204" pitchFamily="34" charset="0"/>
              </a:rPr>
              <a:t>Admission to the doctoral defence</a:t>
            </a:r>
            <a:endParaRPr lang="en-GB" sz="2000" b="0" dirty="0">
              <a:latin typeface="Calibri" panose="020F0502020204030204" pitchFamily="34" charset="0"/>
            </a:endParaRPr>
          </a:p>
        </p:txBody>
      </p:sp>
      <p:sp>
        <p:nvSpPr>
          <p:cNvPr id="25603" name="CasellaDiTesto 1">
            <a:extLst>
              <a:ext uri="{FF2B5EF4-FFF2-40B4-BE49-F238E27FC236}">
                <a16:creationId xmlns:a16="http://schemas.microsoft.com/office/drawing/2014/main" id="{7E3F9AB1-7FE2-214C-8BFC-AAE49320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11" y="1002669"/>
            <a:ext cx="8337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480DC1C5-3619-EE48-86E5-B2BFF5BEE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B1F8070-0BBA-6645-AF5A-37A77B294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48" y="842966"/>
            <a:ext cx="8280400" cy="388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The call for applications for 2023/24 will be published on Tuesday, 9 May 2023 here:</a:t>
            </a:r>
            <a:endParaRPr lang="en-GB" sz="2200" b="0" u="sng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r>
              <a:rPr lang="en-GB" sz="2200" b="0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https://www.unipd.it/en/phd-programmes-calls-and-admissions</a:t>
            </a:r>
            <a:endParaRPr lang="en-GB" sz="2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Application deadline: </a:t>
            </a: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Wednesday, 7 June 2023</a:t>
            </a:r>
          </a:p>
          <a:p>
            <a:pPr marL="0" indent="0">
              <a:buNone/>
            </a:pP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The application form </a:t>
            </a:r>
            <a:r>
              <a:rPr lang="en-US" sz="2200" b="0" u="sng" dirty="0">
                <a:latin typeface="Calibri" panose="020F0502020204030204" pitchFamily="34" charset="0"/>
                <a:cs typeface="Calibri" panose="020F0502020204030204" pitchFamily="34" charset="0"/>
              </a:rPr>
              <a:t>must be submitted online</a:t>
            </a: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. Do </a:t>
            </a:r>
            <a:r>
              <a:rPr lang="en-US" sz="2200" b="0" u="sng" dirty="0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 send hard copy of the application by mail.</a:t>
            </a:r>
            <a:endParaRPr lang="en-GB" sz="2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For more information on the selection procedure – as well as on our PhD </a:t>
            </a:r>
            <a:r>
              <a:rPr lang="en-US" sz="2200" b="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 - please send an email to</a:t>
            </a: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phd.economia@unipd.it</a:t>
            </a:r>
            <a:endParaRPr lang="en-GB" sz="2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C0A8E0E1-BD3F-F14B-B592-7729BC576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How to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apply</a:t>
            </a:r>
            <a:endParaRPr lang="it-IT" altLang="it-IT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2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4AD6927-76AA-E74F-BBA0-57BB336BB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53" y="842966"/>
            <a:ext cx="867616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1. Welcome			</a:t>
            </a:r>
            <a:r>
              <a:rPr lang="en-US" altLang="it-IT" sz="1800" dirty="0">
                <a:latin typeface="Calibri" panose="020F0502020204030204" pitchFamily="34" charset="0"/>
              </a:rPr>
              <a:t>Enrico</a:t>
            </a:r>
            <a:r>
              <a:rPr lang="en-US" altLang="it-IT" sz="1800" b="0" dirty="0">
                <a:latin typeface="Calibri" panose="020F0502020204030204" pitchFamily="34" charset="0"/>
              </a:rPr>
              <a:t> </a:t>
            </a:r>
            <a:r>
              <a:rPr lang="en-US" altLang="it-IT" sz="1800" dirty="0">
                <a:latin typeface="Calibri" panose="020F0502020204030204" pitchFamily="34" charset="0"/>
              </a:rPr>
              <a:t>Rettore</a:t>
            </a:r>
            <a:r>
              <a:rPr lang="en-US" altLang="it-IT" sz="1800" b="0" dirty="0">
                <a:latin typeface="Calibri" panose="020F0502020204030204" pitchFamily="34" charset="0"/>
              </a:rPr>
              <a:t> (Head of the PhD </a:t>
            </a:r>
            <a:r>
              <a:rPr lang="en-US" altLang="it-IT" sz="1800" b="0" dirty="0" err="1">
                <a:latin typeface="Calibri" panose="020F0502020204030204" pitchFamily="34" charset="0"/>
              </a:rPr>
              <a:t>Programme</a:t>
            </a:r>
            <a:r>
              <a:rPr lang="en-US" altLang="it-IT" sz="1800" b="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2. Overview 			</a:t>
            </a:r>
            <a:r>
              <a:rPr lang="en-US" altLang="it-IT" sz="1800" dirty="0">
                <a:latin typeface="Calibri" panose="020F0502020204030204" pitchFamily="34" charset="0"/>
              </a:rPr>
              <a:t>Michele</a:t>
            </a:r>
            <a:r>
              <a:rPr lang="en-US" altLang="it-IT" sz="1800" b="0" dirty="0">
                <a:latin typeface="Calibri" panose="020F0502020204030204" pitchFamily="34" charset="0"/>
              </a:rPr>
              <a:t> </a:t>
            </a:r>
            <a:r>
              <a:rPr lang="en-US" altLang="it-IT" sz="1800" dirty="0">
                <a:latin typeface="Calibri" panose="020F0502020204030204" pitchFamily="34" charset="0"/>
              </a:rPr>
              <a:t>Fabrizi</a:t>
            </a:r>
            <a:r>
              <a:rPr lang="en-US" altLang="it-IT" sz="1800" b="0" dirty="0">
                <a:latin typeface="Calibri" panose="020F0502020204030204" pitchFamily="34" charset="0"/>
              </a:rPr>
              <a:t> (Deputy-Head, Management)</a:t>
            </a:r>
          </a:p>
          <a:p>
            <a:pPr marL="342891" indent="-342891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3. Management Curriculum		</a:t>
            </a:r>
            <a:r>
              <a:rPr lang="en-US" altLang="it-IT" sz="1800" dirty="0">
                <a:latin typeface="Calibri" panose="020F0502020204030204" pitchFamily="34" charset="0"/>
              </a:rPr>
              <a:t>Eleonora Di Maria </a:t>
            </a:r>
            <a:r>
              <a:rPr lang="en-US" altLang="it-IT" sz="1800" b="0" dirty="0">
                <a:latin typeface="Calibri" panose="020F0502020204030204" pitchFamily="34" charset="0"/>
              </a:rPr>
              <a:t>(PhD - Executive Committee)</a:t>
            </a:r>
          </a:p>
          <a:p>
            <a:pPr marL="342891" indent="-342891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4. Economics Curriculum		</a:t>
            </a:r>
            <a:r>
              <a:rPr lang="en-US" altLang="it-IT" sz="1800" dirty="0">
                <a:latin typeface="Calibri" panose="020F0502020204030204" pitchFamily="34" charset="0"/>
              </a:rPr>
              <a:t>Enrico</a:t>
            </a:r>
            <a:r>
              <a:rPr lang="en-US" altLang="it-IT" sz="1800" b="0" dirty="0">
                <a:latin typeface="Calibri" panose="020F0502020204030204" pitchFamily="34" charset="0"/>
              </a:rPr>
              <a:t> </a:t>
            </a:r>
            <a:r>
              <a:rPr lang="en-US" altLang="it-IT" sz="1800" dirty="0">
                <a:latin typeface="Calibri" panose="020F0502020204030204" pitchFamily="34" charset="0"/>
              </a:rPr>
              <a:t>Rettore</a:t>
            </a:r>
            <a:r>
              <a:rPr lang="en-US" altLang="it-IT" sz="1800" b="0" dirty="0">
                <a:latin typeface="Calibri" panose="020F0502020204030204" pitchFamily="34" charset="0"/>
              </a:rPr>
              <a:t> (Head of the PhD Programme)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5. Alumnae Stories			</a:t>
            </a:r>
            <a:r>
              <a:rPr lang="en-US" altLang="it-IT" sz="1800" dirty="0">
                <a:latin typeface="Calibri" panose="020F0502020204030204" pitchFamily="34" charset="0"/>
              </a:rPr>
              <a:t>Michela </a:t>
            </a:r>
            <a:r>
              <a:rPr lang="en-US" altLang="it-IT" sz="1800" dirty="0" err="1">
                <a:latin typeface="Calibri" panose="020F0502020204030204" pitchFamily="34" charset="0"/>
              </a:rPr>
              <a:t>Carraro</a:t>
            </a:r>
            <a:r>
              <a:rPr lang="en-US" altLang="it-IT" sz="1800" dirty="0">
                <a:latin typeface="Calibri" panose="020F0502020204030204" pitchFamily="34" charset="0"/>
              </a:rPr>
              <a:t>/Isha Gupta</a:t>
            </a:r>
          </a:p>
          <a:p>
            <a:pPr marL="342891" indent="-342891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6. Q&amp;A</a:t>
            </a:r>
          </a:p>
        </p:txBody>
      </p:sp>
      <p:sp>
        <p:nvSpPr>
          <p:cNvPr id="14338" name="CasellaDiTesto 8">
            <a:extLst>
              <a:ext uri="{FF2B5EF4-FFF2-40B4-BE49-F238E27FC236}">
                <a16:creationId xmlns:a16="http://schemas.microsoft.com/office/drawing/2014/main" id="{3B6FE17B-7048-FC46-9D86-E2AC687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Agenda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8">
            <a:extLst>
              <a:ext uri="{FF2B5EF4-FFF2-40B4-BE49-F238E27FC236}">
                <a16:creationId xmlns:a16="http://schemas.microsoft.com/office/drawing/2014/main" id="{496FA311-FE4D-9948-AE5D-B073597FB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How to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apply</a:t>
            </a:r>
            <a:endParaRPr lang="it-IT" altLang="it-IT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93F514-9803-D14B-94FE-C146106B2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007132"/>
            <a:ext cx="8280400" cy="368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In brief (but check the website on May 9!):</a:t>
            </a:r>
          </a:p>
          <a:p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CV</a:t>
            </a:r>
          </a:p>
          <a:p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a research proposal (max 5 pages)</a:t>
            </a:r>
          </a:p>
          <a:p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degree certificates &amp; transcripts</a:t>
            </a:r>
          </a:p>
          <a:p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proof of English competence</a:t>
            </a:r>
          </a:p>
          <a:p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two letters of recommendations</a:t>
            </a:r>
          </a:p>
          <a:p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scientific publications (if any)</a:t>
            </a:r>
          </a:p>
          <a:p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a short summary of the Master thesis (max 4 pages)</a:t>
            </a:r>
          </a:p>
          <a:p>
            <a:pPr marL="0" indent="0">
              <a:buNone/>
            </a:pPr>
            <a:r>
              <a:rPr lang="en-GB" sz="2200" b="0" dirty="0">
                <a:latin typeface="Calibri" panose="020F0502020204030204" pitchFamily="34" charset="0"/>
                <a:cs typeface="Calibri" panose="020F0502020204030204" pitchFamily="34" charset="0"/>
              </a:rPr>
              <a:t>GRE general test is warmly recommended even if non mandatory.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18" y="1079500"/>
            <a:ext cx="2703639" cy="201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45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8">
            <a:extLst>
              <a:ext uri="{FF2B5EF4-FFF2-40B4-BE49-F238E27FC236}">
                <a16:creationId xmlns:a16="http://schemas.microsoft.com/office/drawing/2014/main" id="{56894A31-4493-B149-92FD-9E9ACB44C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Funding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, Living &amp;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Support</a:t>
            </a:r>
            <a:endParaRPr lang="it-IT" altLang="it-IT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07C1B2-628E-1842-B13C-431B24E1F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60" y="1065617"/>
            <a:ext cx="853717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The yearly scholarship is € 15,400 (approx. € 1100 per month)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b="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PhD students have access to an office in the department and support for IT needs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Reasonable accommodation costs by ESU or private market: </a:t>
            </a:r>
            <a:r>
              <a:rPr lang="en-US" altLang="it-IT" sz="1800" b="0" dirty="0">
                <a:latin typeface="Calibri" panose="020F0502020204030204" pitchFamily="34" charset="0"/>
                <a:hlinkClick r:id="rId2"/>
              </a:rPr>
              <a:t>https://www.unipd.it/en/studying-padova/funding-and-fees/living-costs</a:t>
            </a:r>
            <a:endParaRPr lang="en-US" altLang="it-IT" sz="1800" b="0" dirty="0">
              <a:latin typeface="Calibri" panose="020F0502020204030204" pitchFamily="34" charset="0"/>
            </a:endParaRPr>
          </a:p>
          <a:p>
            <a:pPr marL="285744" indent="-285744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Canteen is available during semesters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The </a:t>
            </a:r>
            <a:r>
              <a:rPr lang="en-US" altLang="it-IT" sz="1800" b="0" dirty="0" err="1">
                <a:latin typeface="Calibri" panose="020F0502020204030204" pitchFamily="34" charset="0"/>
              </a:rPr>
              <a:t>Unipd</a:t>
            </a:r>
            <a:r>
              <a:rPr lang="en-US" altLang="it-IT" sz="1800" b="0" dirty="0">
                <a:latin typeface="Calibri" panose="020F0502020204030204" pitchFamily="34" charset="0"/>
              </a:rPr>
              <a:t> PhD Office will help sorting the following:</a:t>
            </a:r>
          </a:p>
          <a:p>
            <a:pPr marL="285744" indent="-285744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Visas and Immigration</a:t>
            </a:r>
          </a:p>
          <a:p>
            <a:pPr marL="285744" indent="-285744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Healthcare and Primary Services</a:t>
            </a:r>
          </a:p>
          <a:p>
            <a:pPr marL="285744" indent="-285744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Housing and Living costs</a:t>
            </a:r>
          </a:p>
          <a:p>
            <a:pPr marL="285744" indent="-285744" eaLnBrk="1" hangingPunct="1">
              <a:spcBef>
                <a:spcPct val="0"/>
              </a:spcBef>
              <a:buFontTx/>
              <a:buChar char="-"/>
              <a:defRPr/>
            </a:pPr>
            <a:endParaRPr lang="en-US" altLang="it-IT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800" b="0" dirty="0">
                <a:latin typeface="Calibri" panose="020F0502020204030204" pitchFamily="34" charset="0"/>
              </a:rPr>
              <a:t>More details here: </a:t>
            </a:r>
            <a:r>
              <a:rPr lang="en-US" altLang="it-IT" sz="1800" b="0" dirty="0">
                <a:latin typeface="Calibri" panose="020F0502020204030204" pitchFamily="34" charset="0"/>
                <a:hlinkClick r:id="rId3"/>
              </a:rPr>
              <a:t>https://www.unipd.it/en/arriving-living</a:t>
            </a:r>
            <a:endParaRPr lang="en-US" altLang="it-IT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6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4AD6927-76AA-E74F-BBA0-57BB336BB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60" y="1065618"/>
            <a:ext cx="853717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3600" dirty="0">
                <a:latin typeface="Calibri" panose="020F0502020204030204" pitchFamily="34" charset="0"/>
              </a:rPr>
              <a:t>Management Curriculum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b="0" dirty="0">
                <a:latin typeface="Calibri" panose="020F0502020204030204" pitchFamily="34" charset="0"/>
              </a:rPr>
              <a:t>Coursework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b="0" dirty="0">
                <a:latin typeface="Calibri" panose="020F0502020204030204" pitchFamily="34" charset="0"/>
              </a:rPr>
              <a:t>Research Areas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b="0" dirty="0">
                <a:latin typeface="Calibri" panose="020F0502020204030204" pitchFamily="34" charset="0"/>
              </a:rPr>
              <a:t>Faculty &amp; Publications</a:t>
            </a:r>
          </a:p>
        </p:txBody>
      </p:sp>
    </p:spTree>
    <p:extLst>
      <p:ext uri="{BB962C8B-B14F-4D97-AF65-F5344CB8AC3E}">
        <p14:creationId xmlns:p14="http://schemas.microsoft.com/office/powerpoint/2010/main" val="3485362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tangolo 1">
            <a:extLst>
              <a:ext uri="{FF2B5EF4-FFF2-40B4-BE49-F238E27FC236}">
                <a16:creationId xmlns:a16="http://schemas.microsoft.com/office/drawing/2014/main" id="{2BDD7FEA-CACD-3748-B251-FAFA47A01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3" y="889676"/>
            <a:ext cx="5470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it-IT" sz="2200" dirty="0">
                <a:latin typeface="Calibri" panose="020F0502020204030204" pitchFamily="34" charset="0"/>
              </a:rPr>
              <a:t>Management: First Year courses</a:t>
            </a:r>
            <a:endParaRPr lang="it-IT" altLang="it-IT" sz="2200" dirty="0">
              <a:latin typeface="Calibri" panose="020F0502020204030204" pitchFamily="34" charset="0"/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C2B7B278-9626-4F4E-82A3-985E86B33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Coursework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E47AA4-AF43-4594-BA72-B76D65B9BF5D}"/>
              </a:ext>
            </a:extLst>
          </p:cNvPr>
          <p:cNvSpPr txBox="1"/>
          <p:nvPr/>
        </p:nvSpPr>
        <p:spPr>
          <a:xfrm>
            <a:off x="189471" y="1729946"/>
            <a:ext cx="873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0D64CBBE-9A19-45D6-8BD8-55373E2C0B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972692"/>
              </p:ext>
            </p:extLst>
          </p:nvPr>
        </p:nvGraphicFramePr>
        <p:xfrm>
          <a:off x="222422" y="1367273"/>
          <a:ext cx="8732107" cy="3661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4874593" imgH="7714848" progId="Word.Document.12">
                  <p:embed/>
                </p:oleObj>
              </mc:Choice>
              <mc:Fallback>
                <p:oleObj name="Document" r:id="rId3" imgW="4874593" imgH="77148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422" y="1367273"/>
                        <a:ext cx="8732107" cy="3661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06DE971-4973-4CAB-855E-3898975B8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912468"/>
              </p:ext>
            </p:extLst>
          </p:nvPr>
        </p:nvGraphicFramePr>
        <p:xfrm>
          <a:off x="401486" y="1367273"/>
          <a:ext cx="8373978" cy="3512794"/>
        </p:xfrm>
        <a:graphic>
          <a:graphicData uri="http://schemas.openxmlformats.org/drawingml/2006/table">
            <a:tbl>
              <a:tblPr firstRow="1" firstCol="1" bandRow="1"/>
              <a:tblGrid>
                <a:gridCol w="3053287">
                  <a:extLst>
                    <a:ext uri="{9D8B030D-6E8A-4147-A177-3AD203B41FA5}">
                      <a16:colId xmlns:a16="http://schemas.microsoft.com/office/drawing/2014/main" val="775824756"/>
                    </a:ext>
                  </a:extLst>
                </a:gridCol>
                <a:gridCol w="1621285">
                  <a:extLst>
                    <a:ext uri="{9D8B030D-6E8A-4147-A177-3AD203B41FA5}">
                      <a16:colId xmlns:a16="http://schemas.microsoft.com/office/drawing/2014/main" val="4082140454"/>
                    </a:ext>
                  </a:extLst>
                </a:gridCol>
                <a:gridCol w="1566977">
                  <a:extLst>
                    <a:ext uri="{9D8B030D-6E8A-4147-A177-3AD203B41FA5}">
                      <a16:colId xmlns:a16="http://schemas.microsoft.com/office/drawing/2014/main" val="3055671019"/>
                    </a:ext>
                  </a:extLst>
                </a:gridCol>
                <a:gridCol w="1019094">
                  <a:extLst>
                    <a:ext uri="{9D8B030D-6E8A-4147-A177-3AD203B41FA5}">
                      <a16:colId xmlns:a16="http://schemas.microsoft.com/office/drawing/2014/main" val="1533736740"/>
                    </a:ext>
                  </a:extLst>
                </a:gridCol>
                <a:gridCol w="1113335">
                  <a:extLst>
                    <a:ext uri="{9D8B030D-6E8A-4147-A177-3AD203B41FA5}">
                      <a16:colId xmlns:a16="http://schemas.microsoft.com/office/drawing/2014/main" val="2989776831"/>
                    </a:ext>
                  </a:extLst>
                </a:gridCol>
              </a:tblGrid>
              <a:tr h="4437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MANAGEMENT 2023-24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Strategy/Organization Track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Accounting/Finance Track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Single Track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Host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594911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TERM (</a:t>
                      </a:r>
                      <a:r>
                        <a:rPr lang="it-IT" sz="10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October</a:t>
                      </a: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– November 2023)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105188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Econometrics for management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317663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Corporate </a:t>
                      </a:r>
                      <a:r>
                        <a:rPr lang="it-IT" sz="1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governance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067790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Research Methods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161952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727058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TERM (</a:t>
                      </a:r>
                      <a:r>
                        <a:rPr lang="it-IT" sz="10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January</a:t>
                      </a: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– March 2024)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103457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Organization </a:t>
                      </a:r>
                      <a:r>
                        <a:rPr lang="it-IT" sz="1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theories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155264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Financial Accounting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531963"/>
                  </a:ext>
                </a:extLst>
              </a:tr>
              <a:tr h="1673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Strategic Management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541392"/>
                  </a:ext>
                </a:extLst>
              </a:tr>
              <a:tr h="1673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1876258"/>
                  </a:ext>
                </a:extLst>
              </a:tr>
              <a:tr h="309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TERM, first year (select 3 courses)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(April – </a:t>
                      </a:r>
                      <a:r>
                        <a:rPr lang="it-IT" sz="10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May</a:t>
                      </a: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2024)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304833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Advanced </a:t>
                      </a:r>
                      <a:r>
                        <a:rPr lang="it-IT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Topics</a:t>
                      </a: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in Management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67328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Innovation Management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503515"/>
                  </a:ext>
                </a:extLst>
              </a:tr>
              <a:tr h="1673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Tools in Accounting and Finance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766159"/>
                  </a:ext>
                </a:extLst>
              </a:tr>
              <a:tr h="1673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Microeconometrics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019156"/>
                  </a:ext>
                </a:extLst>
              </a:tr>
              <a:tr h="1673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867556"/>
                  </a:ext>
                </a:extLst>
              </a:tr>
              <a:tr h="3099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JOB MARKET ORIENTATION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third year students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third year students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Unipd DSEA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81" marR="35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5308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4AD6927-76AA-E74F-BBA0-57BB336BB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61" y="1065618"/>
            <a:ext cx="427274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dirty="0">
                <a:latin typeface="Calibri" panose="020F0502020204030204" pitchFamily="34" charset="0"/>
              </a:rPr>
              <a:t>Accounting &amp; Finance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400" b="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Corporate Governance: Boardroom Dynamics &amp; Processes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Economics of Criminal Firms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Financial Information &amp; Regulation in the Banking Industry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Non-Financial Disclosure and Corporate Social Responsibility </a:t>
            </a:r>
          </a:p>
        </p:txBody>
      </p:sp>
      <p:sp>
        <p:nvSpPr>
          <p:cNvPr id="14338" name="CasellaDiTesto 8">
            <a:extLst>
              <a:ext uri="{FF2B5EF4-FFF2-40B4-BE49-F238E27FC236}">
                <a16:creationId xmlns:a16="http://schemas.microsoft.com/office/drawing/2014/main" id="{3B6FE17B-7048-FC46-9D86-E2AC687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Management Curriculum: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Research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Areas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54D569-8B6C-C84D-8C56-784C60759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884" y="1065618"/>
            <a:ext cx="441186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dirty="0">
                <a:latin typeface="Calibri" panose="020F0502020204030204" pitchFamily="34" charset="0"/>
              </a:rPr>
              <a:t>Strategy, Innovation &amp; Organizational Behavior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400" b="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Cluster evolutions &amp; Internationalization Processes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Entrepreneurship, New Ventures &amp; SMEs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Environmental Sustainability &amp; Social Innovation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Innovation, Technology transfer &amp; Spin-Offs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Organization, Jobs, Corporate Resilience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it-IT" sz="1400" b="0" dirty="0">
                <a:latin typeface="Calibri" panose="020F0502020204030204" pitchFamily="34" charset="0"/>
              </a:rPr>
              <a:t>Operational Excellence: Supply Chain &amp; Organizational Routines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49" y="3368700"/>
            <a:ext cx="2059517" cy="1370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49" y="3351095"/>
            <a:ext cx="2561167" cy="14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83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8">
            <a:extLst>
              <a:ext uri="{FF2B5EF4-FFF2-40B4-BE49-F238E27FC236}">
                <a16:creationId xmlns:a16="http://schemas.microsoft.com/office/drawing/2014/main" id="{3B6FE17B-7048-FC46-9D86-E2AC687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782" y="3"/>
            <a:ext cx="5431221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Management Curriculum: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Faculty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&amp; Publications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690FD7-F751-894B-A609-B32A5455A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62" y="1065617"/>
            <a:ext cx="467175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dirty="0">
                <a:latin typeface="Calibri" panose="020F0502020204030204" pitchFamily="34" charset="0"/>
              </a:rPr>
              <a:t>Top-Tier Publications: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Journal of Accounting Research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Academy of Management Journal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British Journal of Management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Corporate Governance: an International Review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European Accounting Review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European Journal of Finance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Family Business Review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Journal of Business Research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Organization Science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Research Policy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Review of Accounting Studies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Strategic Management Journal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1FD08B-3813-8C4C-82A0-93C0683A7AC4}"/>
              </a:ext>
            </a:extLst>
          </p:cNvPr>
          <p:cNvSpPr/>
          <p:nvPr/>
        </p:nvSpPr>
        <p:spPr bwMode="auto">
          <a:xfrm>
            <a:off x="6001791" y="1158589"/>
            <a:ext cx="1737360" cy="84296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1" hangingPunct="1"/>
            <a:r>
              <a:rPr lang="it-IT" sz="1400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FT50 </a:t>
            </a:r>
          </a:p>
          <a:p>
            <a:pPr algn="ctr" defTabSz="914377" eaLnBrk="1" hangingPunct="1"/>
            <a:r>
              <a:rPr lang="it-IT" sz="1400" dirty="0" err="1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Journals</a:t>
            </a:r>
            <a:endParaRPr lang="it-IT" sz="1400" dirty="0">
              <a:ln>
                <a:solidFill>
                  <a:sysClr val="windowText" lastClr="000000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DC4C6B-DDC5-9340-85B9-71E9BBE939E1}"/>
              </a:ext>
            </a:extLst>
          </p:cNvPr>
          <p:cNvSpPr/>
          <p:nvPr/>
        </p:nvSpPr>
        <p:spPr bwMode="auto">
          <a:xfrm>
            <a:off x="6001792" y="2185729"/>
            <a:ext cx="1737361" cy="101103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1" hangingPunct="1"/>
            <a:r>
              <a:rPr lang="it-IT" sz="1400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CABS </a:t>
            </a:r>
          </a:p>
          <a:p>
            <a:pPr algn="ctr" defTabSz="914377" eaLnBrk="1" hangingPunct="1"/>
            <a:r>
              <a:rPr lang="it-IT" sz="1400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4 and 4* </a:t>
            </a:r>
          </a:p>
          <a:p>
            <a:pPr algn="ctr" defTabSz="914377" eaLnBrk="1" hangingPunct="1"/>
            <a:r>
              <a:rPr lang="it-IT" sz="1400" dirty="0" err="1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Journals</a:t>
            </a:r>
            <a:endParaRPr lang="it-IT" sz="1400" dirty="0">
              <a:ln>
                <a:solidFill>
                  <a:sysClr val="windowText" lastClr="000000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28D6EB-B8DB-D848-8652-1383BED7EE44}"/>
              </a:ext>
            </a:extLst>
          </p:cNvPr>
          <p:cNvSpPr/>
          <p:nvPr/>
        </p:nvSpPr>
        <p:spPr bwMode="auto">
          <a:xfrm>
            <a:off x="5885415" y="3405621"/>
            <a:ext cx="1995055" cy="115858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1" hangingPunct="1"/>
            <a:r>
              <a:rPr lang="it-IT" sz="1400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VQR</a:t>
            </a:r>
          </a:p>
          <a:p>
            <a:pPr algn="ctr" defTabSz="914377" eaLnBrk="1" hangingPunct="1"/>
            <a:r>
              <a:rPr lang="it-IT" sz="1400" dirty="0" err="1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Italian</a:t>
            </a:r>
            <a:r>
              <a:rPr lang="it-IT" sz="1400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Journal Ranking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83" y="2677583"/>
            <a:ext cx="2618154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31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4AD6927-76AA-E74F-BBA0-57BB336BB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60" y="1065618"/>
            <a:ext cx="853717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3600" dirty="0">
                <a:latin typeface="Calibri" panose="020F0502020204030204" pitchFamily="34" charset="0"/>
              </a:rPr>
              <a:t>Economics Curriculum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b="0" dirty="0">
                <a:latin typeface="Calibri" panose="020F0502020204030204" pitchFamily="34" charset="0"/>
              </a:rPr>
              <a:t>Coursework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b="0" dirty="0">
                <a:latin typeface="Calibri" panose="020F0502020204030204" pitchFamily="34" charset="0"/>
              </a:rPr>
              <a:t>Research Areas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endParaRPr lang="en-US" altLang="it-IT" sz="2400" b="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b="0" dirty="0">
                <a:latin typeface="Calibri" panose="020F0502020204030204" pitchFamily="34" charset="0"/>
              </a:rPr>
              <a:t>Faculty &amp; Publications</a:t>
            </a:r>
          </a:p>
        </p:txBody>
      </p:sp>
      <p:sp>
        <p:nvSpPr>
          <p:cNvPr id="14338" name="CasellaDiTesto 8">
            <a:extLst>
              <a:ext uri="{FF2B5EF4-FFF2-40B4-BE49-F238E27FC236}">
                <a16:creationId xmlns:a16="http://schemas.microsoft.com/office/drawing/2014/main" id="{3B6FE17B-7048-FC46-9D86-E2AC687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26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asellaDiTesto 8">
            <a:extLst>
              <a:ext uri="{FF2B5EF4-FFF2-40B4-BE49-F238E27FC236}">
                <a16:creationId xmlns:a16="http://schemas.microsoft.com/office/drawing/2014/main" id="{21E3CFBA-5D4C-8A4D-BB08-C25965879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-84137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sellaDiTesto 8">
            <a:extLst>
              <a:ext uri="{FF2B5EF4-FFF2-40B4-BE49-F238E27FC236}">
                <a16:creationId xmlns:a16="http://schemas.microsoft.com/office/drawing/2014/main" id="{7062E186-8916-AD4E-8848-FCE28415D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Coursework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60766DDD-D2E3-443D-83BD-DDE02BAD4F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232018"/>
              </p:ext>
            </p:extLst>
          </p:nvPr>
        </p:nvGraphicFramePr>
        <p:xfrm>
          <a:off x="1381919" y="1127552"/>
          <a:ext cx="6380162" cy="392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cument" r:id="rId4" imgW="6105053" imgH="3775933" progId="Word.Document.12">
                  <p:embed/>
                </p:oleObj>
              </mc:Choice>
              <mc:Fallback>
                <p:oleObj name="Document" r:id="rId4" imgW="6105053" imgH="37759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1919" y="1127552"/>
                        <a:ext cx="6380162" cy="3929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D41FDA-C065-C444-9261-1089EAC9EBF8}"/>
              </a:ext>
            </a:extLst>
          </p:cNvPr>
          <p:cNvSpPr txBox="1">
            <a:spLocks/>
          </p:cNvSpPr>
          <p:nvPr/>
        </p:nvSpPr>
        <p:spPr>
          <a:xfrm>
            <a:off x="676274" y="1399629"/>
            <a:ext cx="7791451" cy="32639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Arial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Applied Economics: identify and measure causal effects in many domains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ageing, health, consumer behaviour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labour and education economics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applied political economy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F1D698C7-264B-C346-836E-F6019F43A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Economics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Curriculum: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Research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Areas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E271BB-95AC-F848-AD3F-487B9BC966FF}"/>
              </a:ext>
            </a:extLst>
          </p:cNvPr>
          <p:cNvSpPr txBox="1">
            <a:spLocks/>
          </p:cNvSpPr>
          <p:nvPr/>
        </p:nvSpPr>
        <p:spPr>
          <a:xfrm>
            <a:off x="758825" y="1399683"/>
            <a:ext cx="7467600" cy="308348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Arial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Political Economy, Matching Theory, Experimental Economics </a:t>
            </a:r>
          </a:p>
          <a:p>
            <a:pPr marL="0" indent="0">
              <a:buNone/>
              <a:defRPr/>
            </a:pPr>
            <a:endParaRPr lang="en-GB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Trade and International Trade, Economic History </a:t>
            </a:r>
          </a:p>
          <a:p>
            <a:pPr marL="0" indent="0">
              <a:buNone/>
              <a:defRPr/>
            </a:pPr>
            <a:endParaRPr lang="en-GB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Regional and Urban Economics </a:t>
            </a:r>
          </a:p>
          <a:p>
            <a:pPr marL="0" indent="0">
              <a:buNone/>
              <a:defRPr/>
            </a:pPr>
            <a:endParaRPr lang="en-GB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Macroeconomics, Monetary Economics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738F6158-8856-7B4D-B55A-8198E3F98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Economics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Curriculum: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Research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Areas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4AD6927-76AA-E74F-BBA0-57BB336BB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45" y="803713"/>
            <a:ext cx="853717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3200" dirty="0">
                <a:latin typeface="Calibri" panose="020F0502020204030204" pitchFamily="34" charset="0"/>
              </a:rPr>
              <a:t>Welcome</a:t>
            </a:r>
            <a:endParaRPr lang="en-US" altLang="it-IT" sz="440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b="0" dirty="0">
                <a:latin typeface="Calibri" panose="020F0502020204030204" pitchFamily="34" charset="0"/>
              </a:rPr>
              <a:t>Prof. Enrico Rettore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000" b="0" dirty="0">
                <a:latin typeface="Calibri" panose="020F0502020204030204" pitchFamily="34" charset="0"/>
              </a:rPr>
              <a:t>Head of the PhD </a:t>
            </a:r>
            <a:r>
              <a:rPr lang="en-US" altLang="it-IT" sz="2000" b="0" dirty="0" err="1">
                <a:latin typeface="Calibri" panose="020F0502020204030204" pitchFamily="34" charset="0"/>
              </a:rPr>
              <a:t>Programme</a:t>
            </a:r>
            <a:endParaRPr lang="en-US" altLang="it-IT" sz="1800" b="0" dirty="0">
              <a:latin typeface="Calibri" panose="020F0502020204030204" pitchFamily="34" charset="0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2367D5-37BA-2D4E-9206-2A6FF23C8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6" y="1993737"/>
            <a:ext cx="7877451" cy="30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39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AB57D-AD78-49B3-83CB-DE99E1FD4347}"/>
              </a:ext>
            </a:extLst>
          </p:cNvPr>
          <p:cNvSpPr txBox="1">
            <a:spLocks/>
          </p:cNvSpPr>
          <p:nvPr/>
        </p:nvSpPr>
        <p:spPr>
          <a:xfrm>
            <a:off x="676274" y="1431161"/>
            <a:ext cx="7791451" cy="305455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Arial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Industrial Organization, Energy and Environmental Economics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GB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Healthcare Economics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GB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Auctions Theory and Experiment, Procurements, Public Economics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it-IT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it-IT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Banking and Financial </a:t>
            </a:r>
            <a:r>
              <a:rPr lang="it-IT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Markets</a:t>
            </a:r>
            <a:r>
              <a:rPr lang="it-IT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en-GB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v"/>
              <a:defRPr/>
            </a:pPr>
            <a:endParaRPr lang="en-GB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8">
            <a:extLst>
              <a:ext uri="{FF2B5EF4-FFF2-40B4-BE49-F238E27FC236}">
                <a16:creationId xmlns:a16="http://schemas.microsoft.com/office/drawing/2014/main" id="{E45366D4-1AFE-384C-8182-4A7B95A4F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Economics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Curriculum: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Research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Areas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62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9B690FD7-F751-894B-A609-B32A5455A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62" y="1065617"/>
            <a:ext cx="4671751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dirty="0">
                <a:latin typeface="Calibri" panose="020F0502020204030204" pitchFamily="34" charset="0"/>
              </a:rPr>
              <a:t>Top-Tier Publications: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American Economic Review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Review of Economic Studies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it-IT" sz="1600" b="0" dirty="0">
                <a:latin typeface="Calibri" panose="020F0502020204030204" pitchFamily="34" charset="0"/>
              </a:rPr>
              <a:t>Journal of the </a:t>
            </a:r>
            <a:r>
              <a:rPr lang="it-IT" sz="1600" b="0" dirty="0" err="1">
                <a:latin typeface="Calibri" panose="020F0502020204030204" pitchFamily="34" charset="0"/>
              </a:rPr>
              <a:t>European</a:t>
            </a:r>
            <a:r>
              <a:rPr lang="it-IT" sz="1600" b="0" dirty="0">
                <a:latin typeface="Calibri" panose="020F0502020204030204" pitchFamily="34" charset="0"/>
              </a:rPr>
              <a:t> </a:t>
            </a:r>
            <a:r>
              <a:rPr lang="it-IT" sz="1600" b="0" dirty="0" err="1">
                <a:latin typeface="Calibri" panose="020F0502020204030204" pitchFamily="34" charset="0"/>
              </a:rPr>
              <a:t>Economic</a:t>
            </a:r>
            <a:r>
              <a:rPr lang="it-IT" sz="1600" b="0" dirty="0">
                <a:latin typeface="Calibri" panose="020F0502020204030204" pitchFamily="34" charset="0"/>
              </a:rPr>
              <a:t> </a:t>
            </a:r>
            <a:r>
              <a:rPr lang="it-IT" sz="1600" b="0" dirty="0" err="1">
                <a:latin typeface="Calibri" panose="020F0502020204030204" pitchFamily="34" charset="0"/>
              </a:rPr>
              <a:t>Association</a:t>
            </a:r>
            <a:endParaRPr lang="it-IT" sz="16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it-IT" altLang="it-IT" sz="1600" b="0" dirty="0">
                <a:latin typeface="Calibri" panose="020F0502020204030204" pitchFamily="34" charset="0"/>
              </a:rPr>
              <a:t>Journal of </a:t>
            </a:r>
            <a:r>
              <a:rPr lang="it-IT" altLang="it-IT" sz="1600" b="0" dirty="0" err="1">
                <a:latin typeface="Calibri" panose="020F0502020204030204" pitchFamily="34" charset="0"/>
              </a:rPr>
              <a:t>Labour</a:t>
            </a:r>
            <a:r>
              <a:rPr lang="it-IT" altLang="it-IT" sz="1600" b="0" dirty="0">
                <a:latin typeface="Calibri" panose="020F0502020204030204" pitchFamily="34" charset="0"/>
              </a:rPr>
              <a:t> </a:t>
            </a:r>
            <a:r>
              <a:rPr lang="it-IT" altLang="it-IT" sz="1600" b="0" dirty="0" err="1">
                <a:latin typeface="Calibri" panose="020F0502020204030204" pitchFamily="34" charset="0"/>
              </a:rPr>
              <a:t>Economics</a:t>
            </a:r>
            <a:endParaRPr lang="en-US" altLang="it-IT" sz="16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Journal of Development Economics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The Economic Journal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Journal of Public Economics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Journal of International Economics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Journal of Economic Theory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Journal of Health Economics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Theoretical Economics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European Economic Review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Games and Economic behavior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American Journal of Political Science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it-IT" sz="1600" b="0" dirty="0">
                <a:latin typeface="Calibri" panose="020F0502020204030204" pitchFamily="34" charset="0"/>
              </a:rPr>
              <a:t>…and many others.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600" b="0" dirty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28D6EB-B8DB-D848-8652-1383BED7EE44}"/>
              </a:ext>
            </a:extLst>
          </p:cNvPr>
          <p:cNvSpPr/>
          <p:nvPr/>
        </p:nvSpPr>
        <p:spPr bwMode="auto">
          <a:xfrm>
            <a:off x="5885415" y="3405621"/>
            <a:ext cx="1995055" cy="115858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1" hangingPunct="1"/>
            <a:r>
              <a:rPr lang="it-IT" sz="1400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VQR</a:t>
            </a:r>
          </a:p>
          <a:p>
            <a:pPr algn="ctr" defTabSz="914377" eaLnBrk="1" hangingPunct="1"/>
            <a:r>
              <a:rPr lang="it-IT" sz="1400" dirty="0" err="1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Italian</a:t>
            </a:r>
            <a:r>
              <a:rPr lang="it-IT" sz="1400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Journal Ranking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189392-F609-45A4-8EF0-05650244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65" y="1314437"/>
            <a:ext cx="1398024" cy="6654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6A948B8-4EAA-4BD1-A884-DE684EBAC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10" y="2503049"/>
            <a:ext cx="915779" cy="281603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D33F13D8-7E89-46ED-8380-74B0A50C9212}"/>
              </a:ext>
            </a:extLst>
          </p:cNvPr>
          <p:cNvSpPr/>
          <p:nvPr/>
        </p:nvSpPr>
        <p:spPr bwMode="auto">
          <a:xfrm>
            <a:off x="5987845" y="1156798"/>
            <a:ext cx="1543664" cy="98814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1" hangingPunct="1"/>
            <a:endParaRPr lang="en-GB" b="0" dirty="0">
              <a:latin typeface="Calibri" panose="020F0502020204030204" pitchFamily="34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4BF0BE6-293C-4C4D-9B2C-A202EBF10FD8}"/>
              </a:ext>
            </a:extLst>
          </p:cNvPr>
          <p:cNvSpPr/>
          <p:nvPr/>
        </p:nvSpPr>
        <p:spPr bwMode="auto">
          <a:xfrm>
            <a:off x="6165903" y="2252173"/>
            <a:ext cx="1333193" cy="84296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1" hangingPunct="1"/>
            <a:endParaRPr lang="en-GB" b="0" dirty="0">
              <a:latin typeface="Calibri" panose="020F0502020204030204" pitchFamily="34" charset="0"/>
            </a:endParaRPr>
          </a:p>
        </p:txBody>
      </p:sp>
      <p:sp>
        <p:nvSpPr>
          <p:cNvPr id="10" name="CasellaDiTesto 8">
            <a:extLst>
              <a:ext uri="{FF2B5EF4-FFF2-40B4-BE49-F238E27FC236}">
                <a16:creationId xmlns:a16="http://schemas.microsoft.com/office/drawing/2014/main" id="{FF4755C4-5086-E94A-9AA3-9D1F0044C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782" y="3"/>
            <a:ext cx="5431221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Economics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Curriculum: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Faculty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&amp; Publications</a:t>
            </a: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29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asellaDiTesto 8">
            <a:extLst>
              <a:ext uri="{FF2B5EF4-FFF2-40B4-BE49-F238E27FC236}">
                <a16:creationId xmlns:a16="http://schemas.microsoft.com/office/drawing/2014/main" id="{F774D3DD-8480-CD4D-8CE2-6232B7143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914" name="Rectangle 6">
            <a:extLst>
              <a:ext uri="{FF2B5EF4-FFF2-40B4-BE49-F238E27FC236}">
                <a16:creationId xmlns:a16="http://schemas.microsoft.com/office/drawing/2014/main" id="{95ED0AAB-6415-2C44-A59A-D37BB7D4B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4745"/>
            <a:ext cx="9144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it-IT" sz="5400" dirty="0">
                <a:latin typeface="Calibri" panose="020F0502020204030204" pitchFamily="34" charset="0"/>
              </a:rPr>
              <a:t>Alumnae Stories</a:t>
            </a:r>
          </a:p>
          <a:p>
            <a:pPr algn="ctr">
              <a:buFontTx/>
              <a:buNone/>
            </a:pPr>
            <a:endParaRPr lang="en-GB" altLang="it-IT" sz="8000" b="0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8BA19-A41F-C14A-A7C5-01751EC15543}"/>
              </a:ext>
            </a:extLst>
          </p:cNvPr>
          <p:cNvSpPr txBox="1"/>
          <p:nvPr/>
        </p:nvSpPr>
        <p:spPr>
          <a:xfrm>
            <a:off x="1987337" y="4671248"/>
            <a:ext cx="207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it-IT" dirty="0">
                <a:latin typeface="Calibri" panose="020F0502020204030204" pitchFamily="34" charset="0"/>
              </a:rPr>
              <a:t>Michela </a:t>
            </a:r>
            <a:r>
              <a:rPr lang="en-US" altLang="it-IT" dirty="0" err="1">
                <a:latin typeface="Calibri" panose="020F0502020204030204" pitchFamily="34" charset="0"/>
              </a:rPr>
              <a:t>Carraro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D6257-0020-004E-AAB1-BE11523EAA28}"/>
              </a:ext>
            </a:extLst>
          </p:cNvPr>
          <p:cNvSpPr txBox="1"/>
          <p:nvPr/>
        </p:nvSpPr>
        <p:spPr>
          <a:xfrm>
            <a:off x="5221008" y="4676367"/>
            <a:ext cx="181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Isha</a:t>
            </a:r>
            <a:r>
              <a:rPr lang="en-US" dirty="0">
                <a:latin typeface="Calibri" panose="020F0502020204030204" pitchFamily="34" charset="0"/>
              </a:rPr>
              <a:t> Gupta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8EAD67-29C1-4739-B22C-9CC22AC3B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27" y="2337853"/>
            <a:ext cx="1611579" cy="214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AAF62D-4C27-471D-A34B-030B51DD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92" y="2337853"/>
            <a:ext cx="1547378" cy="213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2994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asellaDiTesto 8">
            <a:extLst>
              <a:ext uri="{FF2B5EF4-FFF2-40B4-BE49-F238E27FC236}">
                <a16:creationId xmlns:a16="http://schemas.microsoft.com/office/drawing/2014/main" id="{F774D3DD-8480-CD4D-8CE2-6232B7143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914" name="Rectangle 6">
            <a:extLst>
              <a:ext uri="{FF2B5EF4-FFF2-40B4-BE49-F238E27FC236}">
                <a16:creationId xmlns:a16="http://schemas.microsoft.com/office/drawing/2014/main" id="{95ED0AAB-6415-2C44-A59A-D37BB7D4B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5078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it-IT" sz="7200" dirty="0">
                <a:latin typeface="Calibri" panose="020F0502020204030204" pitchFamily="34" charset="0"/>
              </a:rPr>
              <a:t>Q&amp;A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asellaDiTesto 8">
            <a:extLst>
              <a:ext uri="{FF2B5EF4-FFF2-40B4-BE49-F238E27FC236}">
                <a16:creationId xmlns:a16="http://schemas.microsoft.com/office/drawing/2014/main" id="{F774D3DD-8480-CD4D-8CE2-6232B7143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914" name="Rectangle 6">
            <a:extLst>
              <a:ext uri="{FF2B5EF4-FFF2-40B4-BE49-F238E27FC236}">
                <a16:creationId xmlns:a16="http://schemas.microsoft.com/office/drawing/2014/main" id="{95ED0AAB-6415-2C44-A59A-D37BB7D4B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454522"/>
            <a:ext cx="8280400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it-IT" sz="2400" b="0" dirty="0">
                <a:latin typeface="Calibri" panose="020F0502020204030204" pitchFamily="34" charset="0"/>
              </a:rPr>
              <a:t>Thank you for attending!</a:t>
            </a:r>
          </a:p>
          <a:p>
            <a:pPr algn="ctr">
              <a:buFontTx/>
              <a:buNone/>
            </a:pPr>
            <a:endParaRPr lang="en-GB" altLang="it-IT" sz="2400" b="0" dirty="0"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en-GB" altLang="it-IT" sz="2400" b="0" dirty="0">
                <a:latin typeface="Calibri" panose="020F0502020204030204" pitchFamily="34" charset="0"/>
              </a:rPr>
              <a:t>Looking forward to receiving your application!</a:t>
            </a:r>
          </a:p>
          <a:p>
            <a:pPr algn="ctr">
              <a:buFontTx/>
              <a:buNone/>
            </a:pPr>
            <a:endParaRPr lang="en-GB" altLang="it-IT" sz="2400" b="0" dirty="0"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en-GB" altLang="it-IT" sz="2400" dirty="0">
                <a:latin typeface="Calibri" panose="020F0502020204030204" pitchFamily="34" charset="0"/>
              </a:rPr>
              <a:t>Deadline</a:t>
            </a:r>
            <a:r>
              <a:rPr lang="en-GB" altLang="it-IT" sz="2400" b="0" dirty="0">
                <a:latin typeface="Calibri" panose="020F0502020204030204" pitchFamily="34" charset="0"/>
              </a:rPr>
              <a:t>: June 7</a:t>
            </a:r>
            <a:r>
              <a:rPr lang="en-GB" altLang="it-IT" sz="2400" b="0" baseline="30000" dirty="0">
                <a:latin typeface="Calibri" panose="020F0502020204030204" pitchFamily="34" charset="0"/>
              </a:rPr>
              <a:t>th</a:t>
            </a:r>
            <a:r>
              <a:rPr lang="en-GB" altLang="it-IT" sz="2400" b="0" dirty="0">
                <a:latin typeface="Calibri" panose="020F0502020204030204" pitchFamily="34" charset="0"/>
              </a:rPr>
              <a:t> , 2023</a:t>
            </a:r>
          </a:p>
        </p:txBody>
      </p:sp>
    </p:spTree>
    <p:extLst>
      <p:ext uri="{BB962C8B-B14F-4D97-AF65-F5344CB8AC3E}">
        <p14:creationId xmlns:p14="http://schemas.microsoft.com/office/powerpoint/2010/main" val="4182280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DC3D85C9-D459-EA46-B3D4-2A8A1C87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781" y="1304799"/>
            <a:ext cx="62015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100" b="0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@dsea.padova</a:t>
            </a:r>
            <a:endParaRPr lang="it-IT" altLang="it-IT" sz="2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DFA223E2-615E-0646-9D73-759880B00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65" y="3861404"/>
            <a:ext cx="87836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www.economia.unipd.it</a:t>
            </a:r>
            <a:endParaRPr lang="it-IT" altLang="it-IT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123DC12A-EFDE-324C-BCBA-10CC7C78C054}"/>
              </a:ext>
            </a:extLst>
          </p:cNvPr>
          <p:cNvSpPr txBox="1"/>
          <p:nvPr/>
        </p:nvSpPr>
        <p:spPr>
          <a:xfrm>
            <a:off x="1237781" y="2037633"/>
            <a:ext cx="557388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800" b="0">
                <a:latin typeface="Century Gothic" panose="020B0502020202020204" pitchFamily="34" charset="0"/>
              </a:defRPr>
            </a:lvl1pPr>
            <a:lvl2pPr marL="742950" indent="-285750">
              <a:defRPr sz="2400" b="1">
                <a:latin typeface="Arial" panose="020B0604020202020204" pitchFamily="34" charset="0"/>
              </a:defRPr>
            </a:lvl2pPr>
            <a:lvl3pPr marL="1143000" indent="-228600">
              <a:defRPr sz="2400" b="1">
                <a:latin typeface="Arial" panose="020B0604020202020204" pitchFamily="34" charset="0"/>
              </a:defRPr>
            </a:lvl3pPr>
            <a:lvl4pPr marL="1600200" indent="-228600">
              <a:defRPr sz="2400" b="1">
                <a:latin typeface="Arial" panose="020B0604020202020204" pitchFamily="34" charset="0"/>
              </a:defRPr>
            </a:lvl4pPr>
            <a:lvl5pPr marL="2057400" indent="-228600">
              <a:defRPr sz="2400" b="1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9pPr>
          </a:lstStyle>
          <a:p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it-IT" sz="2100" dirty="0" err="1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dsea_unipd</a:t>
            </a:r>
            <a:endParaRPr lang="it-IT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4914ECCB-7D52-B249-A150-D542D70969DB}"/>
              </a:ext>
            </a:extLst>
          </p:cNvPr>
          <p:cNvSpPr txBox="1"/>
          <p:nvPr/>
        </p:nvSpPr>
        <p:spPr>
          <a:xfrm>
            <a:off x="1237781" y="2841289"/>
            <a:ext cx="557388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800" b="0">
                <a:latin typeface="Century Gothic" panose="020B0502020202020204" pitchFamily="34" charset="0"/>
              </a:defRPr>
            </a:lvl1pPr>
            <a:lvl2pPr marL="742950" indent="-285750">
              <a:defRPr sz="2400" b="1">
                <a:latin typeface="Arial" panose="020B0604020202020204" pitchFamily="34" charset="0"/>
              </a:defRPr>
            </a:lvl2pPr>
            <a:lvl3pPr marL="1143000" indent="-228600">
              <a:defRPr sz="2400" b="1">
                <a:latin typeface="Arial" panose="020B0604020202020204" pitchFamily="34" charset="0"/>
              </a:defRPr>
            </a:lvl3pPr>
            <a:lvl4pPr marL="1600200" indent="-228600">
              <a:defRPr sz="2400" b="1">
                <a:latin typeface="Arial" panose="020B0604020202020204" pitchFamily="34" charset="0"/>
              </a:defRPr>
            </a:lvl4pPr>
            <a:lvl5pPr marL="2057400" indent="-228600">
              <a:defRPr sz="2400" b="1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9pPr>
          </a:lstStyle>
          <a:p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it-IT" sz="2100" dirty="0" err="1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dsea_unipd</a:t>
            </a:r>
            <a:endParaRPr lang="it-IT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8">
            <a:extLst>
              <a:ext uri="{FF2B5EF4-FFF2-40B4-BE49-F238E27FC236}">
                <a16:creationId xmlns:a16="http://schemas.microsoft.com/office/drawing/2014/main" id="{3BB13E47-FFA5-1848-B7B3-74E2F056F1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7" y="1124479"/>
            <a:ext cx="619319" cy="619319"/>
          </a:xfrm>
          <a:prstGeom prst="rect">
            <a:avLst/>
          </a:prstGeom>
        </p:spPr>
      </p:pic>
      <p:pic>
        <p:nvPicPr>
          <p:cNvPr id="13" name="Immagine 9">
            <a:extLst>
              <a:ext uri="{FF2B5EF4-FFF2-40B4-BE49-F238E27FC236}">
                <a16:creationId xmlns:a16="http://schemas.microsoft.com/office/drawing/2014/main" id="{58229968-9F55-7147-A2A2-831888FFC28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8" y="1884163"/>
            <a:ext cx="631600" cy="631600"/>
          </a:xfrm>
          <a:prstGeom prst="rect">
            <a:avLst/>
          </a:prstGeom>
        </p:spPr>
      </p:pic>
      <p:pic>
        <p:nvPicPr>
          <p:cNvPr id="14" name="Immagine 10">
            <a:extLst>
              <a:ext uri="{FF2B5EF4-FFF2-40B4-BE49-F238E27FC236}">
                <a16:creationId xmlns:a16="http://schemas.microsoft.com/office/drawing/2014/main" id="{9E68E56D-32DF-994B-AFEC-B2B2D95553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3" y="2656128"/>
            <a:ext cx="639935" cy="6399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93A7014-8467-0D4D-ABA8-3AF6184A2A1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22" y="1253461"/>
            <a:ext cx="624845" cy="62484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E5D2F6A-CE14-0240-92E9-E793EB6848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22" y="2607996"/>
            <a:ext cx="628095" cy="628095"/>
          </a:xfrm>
          <a:prstGeom prst="rect">
            <a:avLst/>
          </a:prstGeom>
        </p:spPr>
      </p:pic>
      <p:sp>
        <p:nvSpPr>
          <p:cNvPr id="17" name="CasellaDiTesto 20">
            <a:extLst>
              <a:ext uri="{FF2B5EF4-FFF2-40B4-BE49-F238E27FC236}">
                <a16:creationId xmlns:a16="http://schemas.microsoft.com/office/drawing/2014/main" id="{1731AFCF-716C-934F-BADD-BA53C04FFD1C}"/>
              </a:ext>
            </a:extLst>
          </p:cNvPr>
          <p:cNvSpPr txBox="1"/>
          <p:nvPr/>
        </p:nvSpPr>
        <p:spPr>
          <a:xfrm>
            <a:off x="4518354" y="2766761"/>
            <a:ext cx="557388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800" b="0">
                <a:latin typeface="Century Gothic" panose="020B0502020202020204" pitchFamily="34" charset="0"/>
              </a:defRPr>
            </a:lvl1pPr>
            <a:lvl2pPr marL="742950" indent="-285750">
              <a:defRPr sz="2400" b="1">
                <a:latin typeface="Arial" panose="020B0604020202020204" pitchFamily="34" charset="0"/>
              </a:defRPr>
            </a:lvl2pPr>
            <a:lvl3pPr marL="1143000" indent="-228600">
              <a:defRPr sz="2400" b="1">
                <a:latin typeface="Arial" panose="020B0604020202020204" pitchFamily="34" charset="0"/>
              </a:defRPr>
            </a:lvl3pPr>
            <a:lvl4pPr marL="1600200" indent="-228600">
              <a:defRPr sz="2400" b="1">
                <a:latin typeface="Arial" panose="020B0604020202020204" pitchFamily="34" charset="0"/>
              </a:defRPr>
            </a:lvl4pPr>
            <a:lvl5pPr marL="2057400" indent="-228600">
              <a:defRPr sz="2400" b="1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anose="020B0604020202020204" pitchFamily="34" charset="0"/>
              </a:defRPr>
            </a:lvl9pPr>
          </a:lstStyle>
          <a:p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it-IT" sz="2100" dirty="0" err="1"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dsea</a:t>
            </a:r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2100" dirty="0" err="1"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unipd</a:t>
            </a:r>
            <a:endParaRPr lang="it-IT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">
            <a:extLst>
              <a:ext uri="{FF2B5EF4-FFF2-40B4-BE49-F238E27FC236}">
                <a16:creationId xmlns:a16="http://schemas.microsoft.com/office/drawing/2014/main" id="{DFA223E2-615E-0646-9D73-759880B00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354" y="1187395"/>
            <a:ext cx="71565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sz="2100" b="0" dirty="0">
                <a:latin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@Dipartimento di Scienze Economiche </a:t>
            </a:r>
            <a:endParaRPr lang="it-IT" sz="2100" b="0" dirty="0">
              <a:latin typeface="Calibri" panose="020F0502020204030204" pitchFamily="34" charset="0"/>
              <a:cs typeface="Calibri" panose="020F050202020403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2100" b="0" dirty="0">
                <a:latin typeface="Calibri" panose="020F0502020204030204" pitchFamily="34" charset="0"/>
                <a:cs typeface="Calibri" panose="020F050202020403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Aziendali - Università </a:t>
            </a:r>
            <a:r>
              <a:rPr lang="it-IT" sz="2100" b="0" dirty="0">
                <a:latin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 Padova</a:t>
            </a:r>
            <a:endParaRPr lang="it-IT" altLang="it-IT" sz="2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89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ttangolo 2">
            <a:extLst>
              <a:ext uri="{FF2B5EF4-FFF2-40B4-BE49-F238E27FC236}">
                <a16:creationId xmlns:a16="http://schemas.microsoft.com/office/drawing/2014/main" id="{51FCB6D7-0087-9845-B16B-C5FE883E7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639" y="931070"/>
            <a:ext cx="4455319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zh-CN" sz="1351">
              <a:solidFill>
                <a:srgbClr val="306F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60" name="Rettangolo 2">
            <a:extLst>
              <a:ext uri="{FF2B5EF4-FFF2-40B4-BE49-F238E27FC236}">
                <a16:creationId xmlns:a16="http://schemas.microsoft.com/office/drawing/2014/main" id="{9D160822-CEEE-E34B-ADB9-6F219BAF3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383" y="1638516"/>
            <a:ext cx="323861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56"/>
              </a:spcBef>
              <a:spcAft>
                <a:spcPts val="451"/>
              </a:spcAft>
              <a:buNone/>
            </a:pPr>
            <a:r>
              <a:rPr lang="en-US" altLang="zh-CN" sz="2600" b="0" dirty="0">
                <a:latin typeface="Calibri" panose="020F0502020204030204" pitchFamily="34" charset="0"/>
                <a:cs typeface="Calibri" panose="020F0502020204030204" pitchFamily="34" charset="0"/>
              </a:rPr>
              <a:t>Founded in </a:t>
            </a:r>
            <a:r>
              <a:rPr lang="en-US" altLang="zh-CN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1222</a:t>
            </a:r>
            <a:r>
              <a:rPr lang="en-US" altLang="zh-CN" sz="2600" b="0" dirty="0">
                <a:latin typeface="Calibri" panose="020F0502020204030204" pitchFamily="34" charset="0"/>
                <a:cs typeface="Calibri" panose="020F0502020204030204" pitchFamily="34" charset="0"/>
              </a:rPr>
              <a:t>, the University of Padova is one of Europe</a:t>
            </a:r>
            <a:r>
              <a:rPr lang="en-US" altLang="en-US" sz="2600" b="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zh-CN" sz="2600" b="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altLang="zh-CN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oldest and most prestigious multidisciplinary universities</a:t>
            </a: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E52151D5-6D20-B248-857C-1F067A546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Why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Padova?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indoor, building, colonnade&#10;&#10;Description automatically generated">
            <a:extLst>
              <a:ext uri="{FF2B5EF4-FFF2-40B4-BE49-F238E27FC236}">
                <a16:creationId xmlns:a16="http://schemas.microsoft.com/office/drawing/2014/main" id="{FE46DCE2-865D-4748-8D7A-005A879F6F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1" y="1319384"/>
            <a:ext cx="5499105" cy="31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8828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elated image">
            <a:extLst>
              <a:ext uri="{FF2B5EF4-FFF2-40B4-BE49-F238E27FC236}">
                <a16:creationId xmlns:a16="http://schemas.microsoft.com/office/drawing/2014/main" id="{14CFF4AD-D84A-5C4C-99C1-C0DCF170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6" y="1179060"/>
            <a:ext cx="5075038" cy="327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8">
            <a:extLst>
              <a:ext uri="{FF2B5EF4-FFF2-40B4-BE49-F238E27FC236}">
                <a16:creationId xmlns:a16="http://schemas.microsoft.com/office/drawing/2014/main" id="{1E23E25A-9652-6944-8A6D-9651A935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Why</a:t>
            </a: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 Padova?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A598A9F2-4DD1-1D4D-9149-DE33A33B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532" y="1179060"/>
            <a:ext cx="361446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60,000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zh-CN" sz="2500" b="0" dirty="0">
                <a:latin typeface="Calibri" panose="020F0502020204030204" pitchFamily="34" charset="0"/>
                <a:cs typeface="Calibri" panose="020F0502020204030204" pitchFamily="34" charset="0"/>
              </a:rPr>
              <a:t>students,</a:t>
            </a:r>
            <a:br>
              <a:rPr lang="en-US" altLang="zh-CN" sz="25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zh-CN" sz="2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1,300</a:t>
            </a:r>
            <a:r>
              <a:rPr lang="en-GB" altLang="zh-CN" sz="2500" b="0" dirty="0">
                <a:latin typeface="Calibri" panose="020F0502020204030204" pitchFamily="34" charset="0"/>
                <a:cs typeface="Calibri" panose="020F0502020204030204" pitchFamily="34" charset="0"/>
              </a:rPr>
              <a:t> PhD candidates,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2,200</a:t>
            </a:r>
            <a:r>
              <a:rPr lang="en-US" altLang="zh-CN" sz="25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500" b="0" dirty="0">
                <a:latin typeface="Calibri" panose="020F0502020204030204" pitchFamily="34" charset="0"/>
                <a:cs typeface="Calibri" panose="020F0502020204030204" pitchFamily="34" charset="0"/>
              </a:rPr>
              <a:t>academic staff &amp; researchers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25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500" b="0" dirty="0">
                <a:latin typeface="Calibri" panose="020F0502020204030204" pitchFamily="34" charset="0"/>
                <a:cs typeface="Calibri" panose="020F0502020204030204" pitchFamily="34" charset="0"/>
              </a:rPr>
              <a:t>Lively, dynamic, and international environment in the heart of North Italy</a:t>
            </a:r>
          </a:p>
        </p:txBody>
      </p:sp>
    </p:spTree>
    <p:extLst>
      <p:ext uri="{BB962C8B-B14F-4D97-AF65-F5344CB8AC3E}">
        <p14:creationId xmlns:p14="http://schemas.microsoft.com/office/powerpoint/2010/main" val="191302202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F:\ADISS-InternationalOffice\settore global engagement\Immagini\planisfero.png">
            <a:extLst>
              <a:ext uri="{FF2B5EF4-FFF2-40B4-BE49-F238E27FC236}">
                <a16:creationId xmlns:a16="http://schemas.microsoft.com/office/drawing/2014/main" id="{48F6AE18-34A6-0647-85FA-FBBA636A4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8" y="1235869"/>
            <a:ext cx="6830615" cy="39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3">
            <a:extLst>
              <a:ext uri="{FF2B5EF4-FFF2-40B4-BE49-F238E27FC236}">
                <a16:creationId xmlns:a16="http://schemas.microsoft.com/office/drawing/2014/main" id="{ED80A538-E48C-D74E-92AB-AD8412742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291" y="1027514"/>
            <a:ext cx="4021931" cy="41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100" dirty="0"/>
              <a:t>PADOVA, ITALY</a:t>
            </a:r>
            <a:endParaRPr lang="it-IT" altLang="it-IT" sz="21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1663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asellaDiTesto 4">
            <a:extLst>
              <a:ext uri="{FF2B5EF4-FFF2-40B4-BE49-F238E27FC236}">
                <a16:creationId xmlns:a16="http://schemas.microsoft.com/office/drawing/2014/main" id="{8C463861-CF1A-E541-9859-39DD49981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469" y="4693444"/>
            <a:ext cx="19978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350" b="0">
                <a:solidFill>
                  <a:srgbClr val="000000"/>
                </a:solidFill>
                <a:latin typeface="Calibri" panose="020F0502020204030204" pitchFamily="34" charset="0"/>
              </a:rPr>
              <a:t>Saint Anthony Cathedral</a:t>
            </a:r>
          </a:p>
        </p:txBody>
      </p:sp>
      <p:pic>
        <p:nvPicPr>
          <p:cNvPr id="26626" name="Picture 9" descr="Risultati immagini per basilica sant'antonio padova aerea">
            <a:extLst>
              <a:ext uri="{FF2B5EF4-FFF2-40B4-BE49-F238E27FC236}">
                <a16:creationId xmlns:a16="http://schemas.microsoft.com/office/drawing/2014/main" id="{9EE77F17-5EBA-0448-BA66-A60EFA64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40" y="879797"/>
            <a:ext cx="6287481" cy="426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529010C3-662F-CE4A-9F26-8978544F9704}"/>
              </a:ext>
            </a:extLst>
          </p:cNvPr>
          <p:cNvSpPr/>
          <p:nvPr/>
        </p:nvSpPr>
        <p:spPr bwMode="auto">
          <a:xfrm>
            <a:off x="4985352" y="4332899"/>
            <a:ext cx="2264076" cy="510586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1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AERIAL VIEW</a:t>
            </a: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E45782D7-E18D-FD49-92E2-53B64D748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The city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52538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>
            <a:extLst>
              <a:ext uri="{FF2B5EF4-FFF2-40B4-BE49-F238E27FC236}">
                <a16:creationId xmlns:a16="http://schemas.microsoft.com/office/drawing/2014/main" id="{4BFF29C4-4D68-AA4F-ADE8-CFCC011C9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394" y="4692253"/>
            <a:ext cx="19978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350" b="0">
                <a:solidFill>
                  <a:srgbClr val="000000"/>
                </a:solidFill>
                <a:latin typeface="Calibri" panose="020F0502020204030204" pitchFamily="34" charset="0"/>
              </a:rPr>
              <a:t>Prato della Valle Square</a:t>
            </a:r>
          </a:p>
        </p:txBody>
      </p:sp>
      <p:pic>
        <p:nvPicPr>
          <p:cNvPr id="28674" name="Picture 2" descr="Immagine correlata">
            <a:extLst>
              <a:ext uri="{FF2B5EF4-FFF2-40B4-BE49-F238E27FC236}">
                <a16:creationId xmlns:a16="http://schemas.microsoft.com/office/drawing/2014/main" id="{34D6685F-46A6-5141-ABB3-A9CDD606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75" y="874496"/>
            <a:ext cx="6539857" cy="421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8D346B1F-C37D-9249-920F-A50E64E18C26}"/>
              </a:ext>
            </a:extLst>
          </p:cNvPr>
          <p:cNvSpPr/>
          <p:nvPr/>
        </p:nvSpPr>
        <p:spPr bwMode="auto">
          <a:xfrm>
            <a:off x="3444480" y="4388034"/>
            <a:ext cx="3828680" cy="413147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1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PRATO DELLA VALLE SQUARE</a:t>
            </a: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92F7AB4C-1AA2-E249-BFBD-6213A1981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The city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6032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asellaDiTesto 3">
            <a:extLst>
              <a:ext uri="{FF2B5EF4-FFF2-40B4-BE49-F238E27FC236}">
                <a16:creationId xmlns:a16="http://schemas.microsoft.com/office/drawing/2014/main" id="{69D39A5C-FB77-6147-BF98-28B5724F1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19" y="4677966"/>
            <a:ext cx="19990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350" b="0">
                <a:solidFill>
                  <a:srgbClr val="000000"/>
                </a:solidFill>
                <a:latin typeface="Calibri" panose="020F0502020204030204" pitchFamily="34" charset="0"/>
              </a:rPr>
              <a:t>Caffè Pedrocchi</a:t>
            </a:r>
          </a:p>
        </p:txBody>
      </p:sp>
      <p:pic>
        <p:nvPicPr>
          <p:cNvPr id="30722" name="Immagine 2">
            <a:extLst>
              <a:ext uri="{FF2B5EF4-FFF2-40B4-BE49-F238E27FC236}">
                <a16:creationId xmlns:a16="http://schemas.microsoft.com/office/drawing/2014/main" id="{0F7E8405-06BF-F843-A5F7-37FCD1E49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14" y="842966"/>
            <a:ext cx="6603124" cy="42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94BAF82C-FFB5-8C4C-B315-2B4C480DAA5B}"/>
              </a:ext>
            </a:extLst>
          </p:cNvPr>
          <p:cNvSpPr/>
          <p:nvPr/>
        </p:nvSpPr>
        <p:spPr bwMode="auto">
          <a:xfrm>
            <a:off x="1507741" y="1016588"/>
            <a:ext cx="2916238" cy="413147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1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CAFFE PEDROCCHI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9939AFB0-FC8A-5143-A192-42EECB1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"/>
            <a:ext cx="5003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rIns="216000"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The city</a:t>
            </a:r>
            <a:endParaRPr lang="it-IT" alt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2542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Struttura predefinit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1406</Words>
  <Application>Microsoft Office PowerPoint</Application>
  <PresentationFormat>Presentazione su schermo (16:9)</PresentationFormat>
  <Paragraphs>376</Paragraphs>
  <Slides>36</Slides>
  <Notes>24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5" baseType="lpstr">
      <vt:lpstr>MS PGothic</vt:lpstr>
      <vt:lpstr>MS PGothic</vt:lpstr>
      <vt:lpstr>Arial</vt:lpstr>
      <vt:lpstr>Calibri</vt:lpstr>
      <vt:lpstr>Courier New</vt:lpstr>
      <vt:lpstr>Times New Roman</vt:lpstr>
      <vt:lpstr>Wingdings</vt:lpstr>
      <vt:lpstr>5_Struttura predefinita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utentecia1</dc:creator>
  <cp:lastModifiedBy>Vallese Isi</cp:lastModifiedBy>
  <cp:revision>449</cp:revision>
  <cp:lastPrinted>2017-10-24T09:43:22Z</cp:lastPrinted>
  <dcterms:created xsi:type="dcterms:W3CDTF">2007-03-01T10:31:45Z</dcterms:created>
  <dcterms:modified xsi:type="dcterms:W3CDTF">2023-05-04T14:02:52Z</dcterms:modified>
</cp:coreProperties>
</file>