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1" r:id="rId5"/>
  </p:sldMasterIdLst>
  <p:sldIdLst>
    <p:sldId id="277" r:id="rId6"/>
    <p:sldId id="260" r:id="rId7"/>
    <p:sldId id="279" r:id="rId8"/>
    <p:sldId id="280" r:id="rId9"/>
    <p:sldId id="281" r:id="rId10"/>
    <p:sldId id="282" r:id="rId11"/>
    <p:sldId id="283" r:id="rId12"/>
    <p:sldId id="265" r:id="rId13"/>
    <p:sldId id="284" r:id="rId14"/>
    <p:sldId id="285" r:id="rId15"/>
    <p:sldId id="286" r:id="rId16"/>
    <p:sldId id="287" r:id="rId17"/>
    <p:sldId id="288" r:id="rId18"/>
    <p:sldId id="289" r:id="rId19"/>
    <p:sldId id="290" r:id="rId20"/>
    <p:sldId id="291" r:id="rId21"/>
    <p:sldId id="423"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500"/>
    <a:srgbClr val="FFEE1D"/>
    <a:srgbClr val="E65F24"/>
    <a:srgbClr val="DEC2EB"/>
    <a:srgbClr val="FFB71B"/>
    <a:srgbClr val="A3C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21D06-CBB5-44A9-84EE-9E8E8C7536C7}" v="231" dt="2024-11-11T14:57:26.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Le Pere" userId="faf65ee6-2a52-46d7-ab77-984cf873b623" providerId="ADAL" clId="{D2C21D06-CBB5-44A9-84EE-9E8E8C7536C7}"/>
    <pc:docChg chg="modSld">
      <pc:chgData name="Matthew Le Pere" userId="faf65ee6-2a52-46d7-ab77-984cf873b623" providerId="ADAL" clId="{D2C21D06-CBB5-44A9-84EE-9E8E8C7536C7}" dt="2024-11-11T14:57:26.317" v="230" actId="404"/>
      <pc:docMkLst>
        <pc:docMk/>
      </pc:docMkLst>
      <pc:sldChg chg="modSp mod">
        <pc:chgData name="Matthew Le Pere" userId="faf65ee6-2a52-46d7-ab77-984cf873b623" providerId="ADAL" clId="{D2C21D06-CBB5-44A9-84EE-9E8E8C7536C7}" dt="2024-11-11T14:57:26.317" v="230" actId="404"/>
        <pc:sldMkLst>
          <pc:docMk/>
          <pc:sldMk cId="3932901211" sldId="280"/>
        </pc:sldMkLst>
        <pc:spChg chg="mod">
          <ac:chgData name="Matthew Le Pere" userId="faf65ee6-2a52-46d7-ab77-984cf873b623" providerId="ADAL" clId="{D2C21D06-CBB5-44A9-84EE-9E8E8C7536C7}" dt="2024-11-11T14:57:10.058" v="227" actId="1076"/>
          <ac:spMkLst>
            <pc:docMk/>
            <pc:sldMk cId="3932901211" sldId="280"/>
            <ac:spMk id="2" creationId="{708A6EBC-CBC3-AD9F-BA39-053ACA8BCA1F}"/>
          </ac:spMkLst>
        </pc:spChg>
        <pc:spChg chg="mod">
          <ac:chgData name="Matthew Le Pere" userId="faf65ee6-2a52-46d7-ab77-984cf873b623" providerId="ADAL" clId="{D2C21D06-CBB5-44A9-84EE-9E8E8C7536C7}" dt="2024-11-11T14:57:26.317" v="230" actId="404"/>
          <ac:spMkLst>
            <pc:docMk/>
            <pc:sldMk cId="3932901211" sldId="280"/>
            <ac:spMk id="3" creationId="{FD3CF045-6237-D961-B5CC-1198D1BBA0E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A973FC-94B8-4A0F-8B31-B2BF9FEACAB8}" type="doc">
      <dgm:prSet loTypeId="urn:microsoft.com/office/officeart/2005/8/layout/chevron2" loCatId="process" qsTypeId="urn:microsoft.com/office/officeart/2005/8/quickstyle/simple1" qsCatId="simple" csTypeId="urn:microsoft.com/office/officeart/2005/8/colors/accent3_1" csCatId="accent3" phldr="1"/>
      <dgm:spPr/>
      <dgm:t>
        <a:bodyPr/>
        <a:lstStyle/>
        <a:p>
          <a:endParaRPr lang="en-US"/>
        </a:p>
      </dgm:t>
    </dgm:pt>
    <dgm:pt modelId="{BC4D9D22-A795-4FA1-8381-826B76348194}">
      <dgm:prSet phldrT="[Text]" custT="1"/>
      <dgm:spPr/>
      <dgm:t>
        <a:bodyPr/>
        <a:lstStyle/>
        <a:p>
          <a:pPr marL="171450" lvl="1" indent="-171450" algn="l" defTabSz="800100">
            <a:lnSpc>
              <a:spcPct val="90000"/>
            </a:lnSpc>
            <a:spcBef>
              <a:spcPct val="0"/>
            </a:spcBef>
            <a:spcAft>
              <a:spcPct val="15000"/>
            </a:spcAft>
            <a:buChar char="•"/>
          </a:pPr>
          <a:r>
            <a:rPr lang="en-US" sz="1800" kern="1200">
              <a:solidFill>
                <a:prstClr val="black"/>
              </a:solidFill>
              <a:latin typeface="+mn-lt"/>
              <a:ea typeface="Calibri" panose="020F0502020204030204"/>
              <a:cs typeface="Times New Roman" panose="02020603050405020304" pitchFamily="18" charset="0"/>
            </a:rPr>
            <a:t>March-April</a:t>
          </a:r>
        </a:p>
      </dgm:t>
    </dgm:pt>
    <dgm:pt modelId="{55A6B589-574B-4D12-A4B7-6599BCCEDB75}" type="parTrans" cxnId="{280107EA-BCCE-4430-824D-CC3F07DC5B57}">
      <dgm:prSet/>
      <dgm:spPr/>
      <dgm:t>
        <a:bodyPr/>
        <a:lstStyle/>
        <a:p>
          <a:endParaRPr lang="en-US"/>
        </a:p>
      </dgm:t>
    </dgm:pt>
    <dgm:pt modelId="{8E01A59F-1EF4-432B-9685-CD1DE8047881}" type="sibTrans" cxnId="{280107EA-BCCE-4430-824D-CC3F07DC5B57}">
      <dgm:prSet/>
      <dgm:spPr/>
      <dgm:t>
        <a:bodyPr/>
        <a:lstStyle/>
        <a:p>
          <a:endParaRPr lang="en-US"/>
        </a:p>
      </dgm:t>
    </dgm:pt>
    <dgm:pt modelId="{353A6B34-D55C-4055-B886-5511480E88CF}">
      <dgm:prSet phldrT="[Text]" custT="1"/>
      <dgm:spPr/>
      <dgm:t>
        <a:bodyPr/>
        <a:lstStyle/>
        <a:p>
          <a:r>
            <a:rPr lang="en-US" sz="1800" kern="1200">
              <a:solidFill>
                <a:schemeClr val="tx1"/>
              </a:solidFill>
              <a:latin typeface="+mn-lt"/>
              <a:ea typeface="+mn-lt"/>
              <a:cs typeface="Times New Roman" panose="02020603050405020304" pitchFamily="18" charset="0"/>
            </a:rPr>
            <a:t>Interview</a:t>
          </a:r>
        </a:p>
      </dgm:t>
    </dgm:pt>
    <dgm:pt modelId="{6C019CE3-11F3-4F09-93A5-151ACA96653A}" type="parTrans" cxnId="{84FC263C-6BB6-44C8-92BC-3E2CB74C9B24}">
      <dgm:prSet/>
      <dgm:spPr/>
      <dgm:t>
        <a:bodyPr/>
        <a:lstStyle/>
        <a:p>
          <a:endParaRPr lang="en-US"/>
        </a:p>
      </dgm:t>
    </dgm:pt>
    <dgm:pt modelId="{86BE096D-F2A3-4AC0-89F0-B1070F802981}" type="sibTrans" cxnId="{84FC263C-6BB6-44C8-92BC-3E2CB74C9B24}">
      <dgm:prSet/>
      <dgm:spPr/>
      <dgm:t>
        <a:bodyPr/>
        <a:lstStyle/>
        <a:p>
          <a:endParaRPr lang="en-US"/>
        </a:p>
      </dgm:t>
    </dgm:pt>
    <dgm:pt modelId="{6BB1AB5B-D08D-4593-BCEC-D3EA58D89531}">
      <dgm:prSet phldrT="[Text]" custT="1"/>
      <dgm:spPr/>
      <dgm:t>
        <a:bodyPr/>
        <a:lstStyle/>
        <a:p>
          <a:pPr marL="171450" lvl="1" indent="-171450" algn="l" defTabSz="800100">
            <a:lnSpc>
              <a:spcPct val="90000"/>
            </a:lnSpc>
            <a:spcBef>
              <a:spcPct val="0"/>
            </a:spcBef>
            <a:spcAft>
              <a:spcPct val="15000"/>
            </a:spcAft>
            <a:buNone/>
          </a:pPr>
          <a:r>
            <a:rPr lang="en-US" sz="1800" kern="1200">
              <a:solidFill>
                <a:prstClr val="black"/>
              </a:solidFill>
              <a:latin typeface="+mn-lt"/>
              <a:ea typeface="Calibri" panose="020F0502020204030204"/>
              <a:cs typeface="Times New Roman" panose="02020603050405020304" pitchFamily="18" charset="0"/>
            </a:rPr>
            <a:t>   May-June</a:t>
          </a:r>
        </a:p>
      </dgm:t>
    </dgm:pt>
    <dgm:pt modelId="{68BE3C51-4590-453B-987B-415EC85B3CE0}" type="parTrans" cxnId="{FCDDF4F4-4F41-4A0E-95B4-6D4FC7D55CBE}">
      <dgm:prSet/>
      <dgm:spPr/>
      <dgm:t>
        <a:bodyPr/>
        <a:lstStyle/>
        <a:p>
          <a:endParaRPr lang="en-US"/>
        </a:p>
      </dgm:t>
    </dgm:pt>
    <dgm:pt modelId="{F863E4C5-096F-4968-9BEF-FC81446344BB}" type="sibTrans" cxnId="{FCDDF4F4-4F41-4A0E-95B4-6D4FC7D55CBE}">
      <dgm:prSet/>
      <dgm:spPr/>
      <dgm:t>
        <a:bodyPr/>
        <a:lstStyle/>
        <a:p>
          <a:endParaRPr lang="en-US"/>
        </a:p>
      </dgm:t>
    </dgm:pt>
    <dgm:pt modelId="{427213CD-B512-48F5-97FA-B2FB62587D52}">
      <dgm:prSet phldrT="[Text]" custT="1"/>
      <dgm:spPr/>
      <dgm: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Submit Zicklin online application by May 1</a:t>
          </a:r>
        </a:p>
      </dgm:t>
    </dgm:pt>
    <dgm:pt modelId="{E272CFB7-B64E-43F4-9502-84516C08A644}" type="parTrans" cxnId="{58E37B87-4FE0-4089-84D5-53EF4A617C53}">
      <dgm:prSet/>
      <dgm:spPr/>
      <dgm:t>
        <a:bodyPr/>
        <a:lstStyle/>
        <a:p>
          <a:endParaRPr lang="en-US"/>
        </a:p>
      </dgm:t>
    </dgm:pt>
    <dgm:pt modelId="{0DB935D8-31C7-49BE-8BBF-8C6CD6B363E9}" type="sibTrans" cxnId="{58E37B87-4FE0-4089-84D5-53EF4A617C53}">
      <dgm:prSet/>
      <dgm:spPr/>
      <dgm:t>
        <a:bodyPr/>
        <a:lstStyle/>
        <a:p>
          <a:endParaRPr lang="en-US"/>
        </a:p>
      </dgm:t>
    </dgm:pt>
    <dgm:pt modelId="{5A1793B7-3D88-4FE6-AC5F-E9568AA27CA5}">
      <dgm:prSet phldrT="[Text]" custT="1"/>
      <dgm:spPr/>
      <dgm:t>
        <a:bodyPr/>
        <a:lstStyle/>
        <a:p>
          <a:r>
            <a:rPr lang="en-US" sz="1800" kern="1200">
              <a:solidFill>
                <a:prstClr val="black"/>
              </a:solidFill>
              <a:latin typeface="+mn-lt"/>
              <a:ea typeface="Calibri" panose="020F0502020204030204"/>
              <a:cs typeface="Times New Roman" panose="02020603050405020304" pitchFamily="18" charset="0"/>
            </a:rPr>
            <a:t>July</a:t>
          </a:r>
        </a:p>
      </dgm:t>
    </dgm:pt>
    <dgm:pt modelId="{32CCE5C3-26FE-407D-B9E8-98853E12A1A2}" type="parTrans" cxnId="{E34AB26D-6E47-4BE8-85AE-B9628962B37E}">
      <dgm:prSet/>
      <dgm:spPr/>
      <dgm:t>
        <a:bodyPr/>
        <a:lstStyle/>
        <a:p>
          <a:endParaRPr lang="en-US"/>
        </a:p>
      </dgm:t>
    </dgm:pt>
    <dgm:pt modelId="{C7D1DCF3-F046-46FF-A97D-FFD25714DC5F}" type="sibTrans" cxnId="{E34AB26D-6E47-4BE8-85AE-B9628962B37E}">
      <dgm:prSet/>
      <dgm:spPr/>
      <dgm:t>
        <a:bodyPr/>
        <a:lstStyle/>
        <a:p>
          <a:endParaRPr lang="en-US"/>
        </a:p>
      </dgm:t>
    </dgm:pt>
    <dgm:pt modelId="{F48A168B-C271-438F-81AC-BDE3483FC6F9}">
      <dgm:prSet custT="1"/>
      <dgm:spPr/>
      <dgm:t>
        <a:bodyPr/>
        <a:lstStyle/>
        <a:p>
          <a:r>
            <a:rPr lang="en-US" sz="1800" kern="1200">
              <a:solidFill>
                <a:prstClr val="black"/>
              </a:solidFill>
              <a:latin typeface="+mn-lt"/>
              <a:ea typeface="Calibri" panose="020F0502020204030204"/>
              <a:cs typeface="Times New Roman" panose="02020603050405020304" pitchFamily="18" charset="0"/>
            </a:rPr>
            <a:t>August</a:t>
          </a:r>
          <a:endParaRPr lang="en-US" sz="1100" kern="1200">
            <a:latin typeface="+mn-lt"/>
          </a:endParaRPr>
        </a:p>
      </dgm:t>
    </dgm:pt>
    <dgm:pt modelId="{D7E89D22-6716-433B-94B5-521357417833}" type="parTrans" cxnId="{34D96067-C247-4AC5-8E1C-D59748533CA1}">
      <dgm:prSet/>
      <dgm:spPr/>
      <dgm:t>
        <a:bodyPr/>
        <a:lstStyle/>
        <a:p>
          <a:endParaRPr lang="en-US"/>
        </a:p>
      </dgm:t>
    </dgm:pt>
    <dgm:pt modelId="{921E4B5C-880E-4287-AED2-0FCC5422F0B6}" type="sibTrans" cxnId="{34D96067-C247-4AC5-8E1C-D59748533CA1}">
      <dgm:prSet/>
      <dgm:spPr/>
      <dgm:t>
        <a:bodyPr/>
        <a:lstStyle/>
        <a:p>
          <a:endParaRPr lang="en-US"/>
        </a:p>
      </dgm:t>
    </dgm:pt>
    <dgm:pt modelId="{71227789-413F-4B62-AF68-208AAC62410C}">
      <dgm:prSet custT="1"/>
      <dgm:spPr/>
      <dgm: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Obtain your F-1 visa by mid-August</a:t>
          </a:r>
        </a:p>
      </dgm:t>
    </dgm:pt>
    <dgm:pt modelId="{2033AFDD-2545-46B5-BB0D-0DE39F355B97}" type="parTrans" cxnId="{9834FE57-147E-4CE0-87EC-35A80D2FE50A}">
      <dgm:prSet/>
      <dgm:spPr/>
      <dgm:t>
        <a:bodyPr/>
        <a:lstStyle/>
        <a:p>
          <a:endParaRPr lang="en-US"/>
        </a:p>
      </dgm:t>
    </dgm:pt>
    <dgm:pt modelId="{AF156802-FCB3-4727-9695-635514BF89C5}" type="sibTrans" cxnId="{9834FE57-147E-4CE0-87EC-35A80D2FE50A}">
      <dgm:prSet/>
      <dgm:spPr/>
      <dgm:t>
        <a:bodyPr/>
        <a:lstStyle/>
        <a:p>
          <a:endParaRPr lang="en-US"/>
        </a:p>
      </dgm:t>
    </dgm:pt>
    <dgm:pt modelId="{FA7443B5-1F15-45D1-9486-23B006818B66}">
      <dgm:prSet phldrT="[Text]" custT="1"/>
      <dgm:spPr/>
      <dgm: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Summer courses</a:t>
          </a:r>
        </a:p>
      </dgm:t>
    </dgm:pt>
    <dgm:pt modelId="{85CA9210-3C53-46A4-8AD4-BE09657AB6BD}" type="parTrans" cxnId="{B1DC0761-9BB5-498F-B988-AF321B106642}">
      <dgm:prSet/>
      <dgm:spPr/>
    </dgm:pt>
    <dgm:pt modelId="{E06FBC29-6D7E-404F-AA6E-AD47C8C65A00}" type="sibTrans" cxnId="{B1DC0761-9BB5-498F-B988-AF321B106642}">
      <dgm:prSet/>
      <dgm:spPr/>
    </dgm:pt>
    <dgm:pt modelId="{F2E73061-9E66-4FA8-AEBD-567559161317}">
      <dgm:prSet phldrT="[Text]" custT="1"/>
      <dgm:spPr/>
      <dgm: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Admission letter sent out between May and June</a:t>
          </a:r>
        </a:p>
      </dgm:t>
    </dgm:pt>
    <dgm:pt modelId="{CD8F6FDE-29BA-4D40-BFA9-668AF078B231}" type="parTrans" cxnId="{FFA3EC7F-C1F2-4CC0-97EB-B0822733D16B}">
      <dgm:prSet/>
      <dgm:spPr/>
    </dgm:pt>
    <dgm:pt modelId="{424A8478-1F59-42DC-8010-A0401C9FF82B}" type="sibTrans" cxnId="{FFA3EC7F-C1F2-4CC0-97EB-B0822733D16B}">
      <dgm:prSet/>
      <dgm:spPr/>
    </dgm:pt>
    <dgm:pt modelId="{C0D7C617-1345-4A18-AADB-39975B7F4F85}" type="pres">
      <dgm:prSet presAssocID="{BEA973FC-94B8-4A0F-8B31-B2BF9FEACAB8}" presName="linearFlow" presStyleCnt="0">
        <dgm:presLayoutVars>
          <dgm:dir/>
          <dgm:animLvl val="lvl"/>
          <dgm:resizeHandles val="exact"/>
        </dgm:presLayoutVars>
      </dgm:prSet>
      <dgm:spPr/>
    </dgm:pt>
    <dgm:pt modelId="{99B70113-D21C-4601-83C4-6FEA9A29FB25}" type="pres">
      <dgm:prSet presAssocID="{BC4D9D22-A795-4FA1-8381-826B76348194}" presName="composite" presStyleCnt="0"/>
      <dgm:spPr/>
    </dgm:pt>
    <dgm:pt modelId="{AE885659-D10A-4A46-B28B-F2ADA2A3323A}" type="pres">
      <dgm:prSet presAssocID="{BC4D9D22-A795-4FA1-8381-826B76348194}" presName="parentText" presStyleLbl="alignNode1" presStyleIdx="0" presStyleCnt="4">
        <dgm:presLayoutVars>
          <dgm:chMax val="1"/>
          <dgm:bulletEnabled val="1"/>
        </dgm:presLayoutVars>
      </dgm:prSet>
      <dgm:spPr/>
    </dgm:pt>
    <dgm:pt modelId="{F909D012-B049-4965-804A-461A76AEE4F4}" type="pres">
      <dgm:prSet presAssocID="{BC4D9D22-A795-4FA1-8381-826B76348194}" presName="descendantText" presStyleLbl="alignAcc1" presStyleIdx="0" presStyleCnt="4">
        <dgm:presLayoutVars>
          <dgm:bulletEnabled val="1"/>
        </dgm:presLayoutVars>
      </dgm:prSet>
      <dgm:spPr/>
    </dgm:pt>
    <dgm:pt modelId="{8D8C9F3A-36D8-4C5F-8A6A-83271CBF8AB7}" type="pres">
      <dgm:prSet presAssocID="{8E01A59F-1EF4-432B-9685-CD1DE8047881}" presName="sp" presStyleCnt="0"/>
      <dgm:spPr/>
    </dgm:pt>
    <dgm:pt modelId="{51752061-56D3-4536-A1D9-D949F3548F00}" type="pres">
      <dgm:prSet presAssocID="{6BB1AB5B-D08D-4593-BCEC-D3EA58D89531}" presName="composite" presStyleCnt="0"/>
      <dgm:spPr/>
    </dgm:pt>
    <dgm:pt modelId="{CE4DBAF7-B704-47AD-98C0-748C1C5A36B3}" type="pres">
      <dgm:prSet presAssocID="{6BB1AB5B-D08D-4593-BCEC-D3EA58D89531}" presName="parentText" presStyleLbl="alignNode1" presStyleIdx="1" presStyleCnt="4">
        <dgm:presLayoutVars>
          <dgm:chMax val="1"/>
          <dgm:bulletEnabled val="1"/>
        </dgm:presLayoutVars>
      </dgm:prSet>
      <dgm:spPr/>
    </dgm:pt>
    <dgm:pt modelId="{214D51A6-9073-4459-8252-B54805100DC9}" type="pres">
      <dgm:prSet presAssocID="{6BB1AB5B-D08D-4593-BCEC-D3EA58D89531}" presName="descendantText" presStyleLbl="alignAcc1" presStyleIdx="1" presStyleCnt="4">
        <dgm:presLayoutVars>
          <dgm:bulletEnabled val="1"/>
        </dgm:presLayoutVars>
      </dgm:prSet>
      <dgm:spPr/>
    </dgm:pt>
    <dgm:pt modelId="{3EA53722-C939-468F-A7CF-A6E0E9615EBB}" type="pres">
      <dgm:prSet presAssocID="{F863E4C5-096F-4968-9BEF-FC81446344BB}" presName="sp" presStyleCnt="0"/>
      <dgm:spPr/>
    </dgm:pt>
    <dgm:pt modelId="{08C55D4E-EE6D-4D24-8FFA-4891ED6C0549}" type="pres">
      <dgm:prSet presAssocID="{5A1793B7-3D88-4FE6-AC5F-E9568AA27CA5}" presName="composite" presStyleCnt="0"/>
      <dgm:spPr/>
    </dgm:pt>
    <dgm:pt modelId="{373CE54C-8A62-4121-B37F-7A83E8FF3A0F}" type="pres">
      <dgm:prSet presAssocID="{5A1793B7-3D88-4FE6-AC5F-E9568AA27CA5}" presName="parentText" presStyleLbl="alignNode1" presStyleIdx="2" presStyleCnt="4" custLinFactNeighborX="-3227">
        <dgm:presLayoutVars>
          <dgm:chMax val="1"/>
          <dgm:bulletEnabled val="1"/>
        </dgm:presLayoutVars>
      </dgm:prSet>
      <dgm:spPr/>
    </dgm:pt>
    <dgm:pt modelId="{47693786-0C77-48EF-9121-09CB4247AD22}" type="pres">
      <dgm:prSet presAssocID="{5A1793B7-3D88-4FE6-AC5F-E9568AA27CA5}" presName="descendantText" presStyleLbl="alignAcc1" presStyleIdx="2" presStyleCnt="4">
        <dgm:presLayoutVars>
          <dgm:bulletEnabled val="1"/>
        </dgm:presLayoutVars>
      </dgm:prSet>
      <dgm:spPr/>
    </dgm:pt>
    <dgm:pt modelId="{F9AB9DB3-ABE4-4CA5-A4C9-A1D56AEEA541}" type="pres">
      <dgm:prSet presAssocID="{C7D1DCF3-F046-46FF-A97D-FFD25714DC5F}" presName="sp" presStyleCnt="0"/>
      <dgm:spPr/>
    </dgm:pt>
    <dgm:pt modelId="{D73C4ACD-6348-436C-B8A1-EB1A829E3B62}" type="pres">
      <dgm:prSet presAssocID="{F48A168B-C271-438F-81AC-BDE3483FC6F9}" presName="composite" presStyleCnt="0"/>
      <dgm:spPr/>
    </dgm:pt>
    <dgm:pt modelId="{F0DBAAC7-3EB7-43CB-9BBD-4C2A19468032}" type="pres">
      <dgm:prSet presAssocID="{F48A168B-C271-438F-81AC-BDE3483FC6F9}" presName="parentText" presStyleLbl="alignNode1" presStyleIdx="3" presStyleCnt="4">
        <dgm:presLayoutVars>
          <dgm:chMax val="1"/>
          <dgm:bulletEnabled val="1"/>
        </dgm:presLayoutVars>
      </dgm:prSet>
      <dgm:spPr/>
    </dgm:pt>
    <dgm:pt modelId="{37F6B889-539C-42DA-9DBA-9865EE7DC9D7}" type="pres">
      <dgm:prSet presAssocID="{F48A168B-C271-438F-81AC-BDE3483FC6F9}" presName="descendantText" presStyleLbl="alignAcc1" presStyleIdx="3" presStyleCnt="4">
        <dgm:presLayoutVars>
          <dgm:bulletEnabled val="1"/>
        </dgm:presLayoutVars>
      </dgm:prSet>
      <dgm:spPr/>
    </dgm:pt>
  </dgm:ptLst>
  <dgm:cxnLst>
    <dgm:cxn modelId="{9387BB09-43F8-4D4B-B34F-A2CB4715526A}" type="presOf" srcId="{BEA973FC-94B8-4A0F-8B31-B2BF9FEACAB8}" destId="{C0D7C617-1345-4A18-AADB-39975B7F4F85}" srcOrd="0" destOrd="0" presId="urn:microsoft.com/office/officeart/2005/8/layout/chevron2"/>
    <dgm:cxn modelId="{27615A33-981E-4A29-AE2D-7985C19DF109}" type="presOf" srcId="{427213CD-B512-48F5-97FA-B2FB62587D52}" destId="{214D51A6-9073-4459-8252-B54805100DC9}" srcOrd="0" destOrd="0" presId="urn:microsoft.com/office/officeart/2005/8/layout/chevron2"/>
    <dgm:cxn modelId="{84FC263C-6BB6-44C8-92BC-3E2CB74C9B24}" srcId="{BC4D9D22-A795-4FA1-8381-826B76348194}" destId="{353A6B34-D55C-4055-B886-5511480E88CF}" srcOrd="0" destOrd="0" parTransId="{6C019CE3-11F3-4F09-93A5-151ACA96653A}" sibTransId="{86BE096D-F2A3-4AC0-89F0-B1070F802981}"/>
    <dgm:cxn modelId="{B1DC0761-9BB5-498F-B988-AF321B106642}" srcId="{5A1793B7-3D88-4FE6-AC5F-E9568AA27CA5}" destId="{FA7443B5-1F15-45D1-9486-23B006818B66}" srcOrd="0" destOrd="0" parTransId="{85CA9210-3C53-46A4-8AD4-BE09657AB6BD}" sibTransId="{E06FBC29-6D7E-404F-AA6E-AD47C8C65A00}"/>
    <dgm:cxn modelId="{3C1CAC42-BAC3-4B72-A616-3EC20A28A13D}" type="presOf" srcId="{FA7443B5-1F15-45D1-9486-23B006818B66}" destId="{47693786-0C77-48EF-9121-09CB4247AD22}" srcOrd="0" destOrd="0" presId="urn:microsoft.com/office/officeart/2005/8/layout/chevron2"/>
    <dgm:cxn modelId="{37C30345-BC95-4118-9C04-C18EE4747F77}" type="presOf" srcId="{BC4D9D22-A795-4FA1-8381-826B76348194}" destId="{AE885659-D10A-4A46-B28B-F2ADA2A3323A}" srcOrd="0" destOrd="0" presId="urn:microsoft.com/office/officeart/2005/8/layout/chevron2"/>
    <dgm:cxn modelId="{34D96067-C247-4AC5-8E1C-D59748533CA1}" srcId="{BEA973FC-94B8-4A0F-8B31-B2BF9FEACAB8}" destId="{F48A168B-C271-438F-81AC-BDE3483FC6F9}" srcOrd="3" destOrd="0" parTransId="{D7E89D22-6716-433B-94B5-521357417833}" sibTransId="{921E4B5C-880E-4287-AED2-0FCC5422F0B6}"/>
    <dgm:cxn modelId="{E34AB26D-6E47-4BE8-85AE-B9628962B37E}" srcId="{BEA973FC-94B8-4A0F-8B31-B2BF9FEACAB8}" destId="{5A1793B7-3D88-4FE6-AC5F-E9568AA27CA5}" srcOrd="2" destOrd="0" parTransId="{32CCE5C3-26FE-407D-B9E8-98853E12A1A2}" sibTransId="{C7D1DCF3-F046-46FF-A97D-FFD25714DC5F}"/>
    <dgm:cxn modelId="{6DD17677-3489-4F87-B1AB-CCE38AE5D0DE}" type="presOf" srcId="{F48A168B-C271-438F-81AC-BDE3483FC6F9}" destId="{F0DBAAC7-3EB7-43CB-9BBD-4C2A19468032}" srcOrd="0" destOrd="0" presId="urn:microsoft.com/office/officeart/2005/8/layout/chevron2"/>
    <dgm:cxn modelId="{9834FE57-147E-4CE0-87EC-35A80D2FE50A}" srcId="{F48A168B-C271-438F-81AC-BDE3483FC6F9}" destId="{71227789-413F-4B62-AF68-208AAC62410C}" srcOrd="0" destOrd="0" parTransId="{2033AFDD-2545-46B5-BB0D-0DE39F355B97}" sibTransId="{AF156802-FCB3-4727-9695-635514BF89C5}"/>
    <dgm:cxn modelId="{FFA3EC7F-C1F2-4CC0-97EB-B0822733D16B}" srcId="{6BB1AB5B-D08D-4593-BCEC-D3EA58D89531}" destId="{F2E73061-9E66-4FA8-AEBD-567559161317}" srcOrd="1" destOrd="0" parTransId="{CD8F6FDE-29BA-4D40-BFA9-668AF078B231}" sibTransId="{424A8478-1F59-42DC-8010-A0401C9FF82B}"/>
    <dgm:cxn modelId="{58E37B87-4FE0-4089-84D5-53EF4A617C53}" srcId="{6BB1AB5B-D08D-4593-BCEC-D3EA58D89531}" destId="{427213CD-B512-48F5-97FA-B2FB62587D52}" srcOrd="0" destOrd="0" parTransId="{E272CFB7-B64E-43F4-9502-84516C08A644}" sibTransId="{0DB935D8-31C7-49BE-8BBF-8C6CD6B363E9}"/>
    <dgm:cxn modelId="{4ACB9994-8FD9-4ABA-9348-513A0729027A}" type="presOf" srcId="{5A1793B7-3D88-4FE6-AC5F-E9568AA27CA5}" destId="{373CE54C-8A62-4121-B37F-7A83E8FF3A0F}" srcOrd="0" destOrd="0" presId="urn:microsoft.com/office/officeart/2005/8/layout/chevron2"/>
    <dgm:cxn modelId="{231FCD9B-1E10-4FD8-A9B8-C8545F53459F}" type="presOf" srcId="{F2E73061-9E66-4FA8-AEBD-567559161317}" destId="{214D51A6-9073-4459-8252-B54805100DC9}" srcOrd="0" destOrd="1" presId="urn:microsoft.com/office/officeart/2005/8/layout/chevron2"/>
    <dgm:cxn modelId="{DD3BB8C3-88C0-4F62-BAB5-524AAE045551}" type="presOf" srcId="{71227789-413F-4B62-AF68-208AAC62410C}" destId="{37F6B889-539C-42DA-9DBA-9865EE7DC9D7}" srcOrd="0" destOrd="0" presId="urn:microsoft.com/office/officeart/2005/8/layout/chevron2"/>
    <dgm:cxn modelId="{964E4CC6-F739-4031-8728-C883EAD8A2EE}" type="presOf" srcId="{353A6B34-D55C-4055-B886-5511480E88CF}" destId="{F909D012-B049-4965-804A-461A76AEE4F4}" srcOrd="0" destOrd="0" presId="urn:microsoft.com/office/officeart/2005/8/layout/chevron2"/>
    <dgm:cxn modelId="{280107EA-BCCE-4430-824D-CC3F07DC5B57}" srcId="{BEA973FC-94B8-4A0F-8B31-B2BF9FEACAB8}" destId="{BC4D9D22-A795-4FA1-8381-826B76348194}" srcOrd="0" destOrd="0" parTransId="{55A6B589-574B-4D12-A4B7-6599BCCEDB75}" sibTransId="{8E01A59F-1EF4-432B-9685-CD1DE8047881}"/>
    <dgm:cxn modelId="{390DDBED-1CFA-48CB-BC11-37EFC47A3FD2}" type="presOf" srcId="{6BB1AB5B-D08D-4593-BCEC-D3EA58D89531}" destId="{CE4DBAF7-B704-47AD-98C0-748C1C5A36B3}" srcOrd="0" destOrd="0" presId="urn:microsoft.com/office/officeart/2005/8/layout/chevron2"/>
    <dgm:cxn modelId="{FCDDF4F4-4F41-4A0E-95B4-6D4FC7D55CBE}" srcId="{BEA973FC-94B8-4A0F-8B31-B2BF9FEACAB8}" destId="{6BB1AB5B-D08D-4593-BCEC-D3EA58D89531}" srcOrd="1" destOrd="0" parTransId="{68BE3C51-4590-453B-987B-415EC85B3CE0}" sibTransId="{F863E4C5-096F-4968-9BEF-FC81446344BB}"/>
    <dgm:cxn modelId="{97EBA218-B1B6-4710-9604-07A5F328A775}" type="presParOf" srcId="{C0D7C617-1345-4A18-AADB-39975B7F4F85}" destId="{99B70113-D21C-4601-83C4-6FEA9A29FB25}" srcOrd="0" destOrd="0" presId="urn:microsoft.com/office/officeart/2005/8/layout/chevron2"/>
    <dgm:cxn modelId="{274531D3-730B-4BBA-AFAC-9361EA1E93E9}" type="presParOf" srcId="{99B70113-D21C-4601-83C4-6FEA9A29FB25}" destId="{AE885659-D10A-4A46-B28B-F2ADA2A3323A}" srcOrd="0" destOrd="0" presId="urn:microsoft.com/office/officeart/2005/8/layout/chevron2"/>
    <dgm:cxn modelId="{EB9E4360-9A6F-4058-9FE7-BDD6C097D876}" type="presParOf" srcId="{99B70113-D21C-4601-83C4-6FEA9A29FB25}" destId="{F909D012-B049-4965-804A-461A76AEE4F4}" srcOrd="1" destOrd="0" presId="urn:microsoft.com/office/officeart/2005/8/layout/chevron2"/>
    <dgm:cxn modelId="{ECA68D8D-00A1-4417-BC36-1B4E8A1F9021}" type="presParOf" srcId="{C0D7C617-1345-4A18-AADB-39975B7F4F85}" destId="{8D8C9F3A-36D8-4C5F-8A6A-83271CBF8AB7}" srcOrd="1" destOrd="0" presId="urn:microsoft.com/office/officeart/2005/8/layout/chevron2"/>
    <dgm:cxn modelId="{16C56875-EE88-4413-9665-E46CF03DD1B1}" type="presParOf" srcId="{C0D7C617-1345-4A18-AADB-39975B7F4F85}" destId="{51752061-56D3-4536-A1D9-D949F3548F00}" srcOrd="2" destOrd="0" presId="urn:microsoft.com/office/officeart/2005/8/layout/chevron2"/>
    <dgm:cxn modelId="{4C3A8C1E-6527-4843-A89C-516932A36ECF}" type="presParOf" srcId="{51752061-56D3-4536-A1D9-D949F3548F00}" destId="{CE4DBAF7-B704-47AD-98C0-748C1C5A36B3}" srcOrd="0" destOrd="0" presId="urn:microsoft.com/office/officeart/2005/8/layout/chevron2"/>
    <dgm:cxn modelId="{FD277F87-B740-4FD7-910B-F74CED844210}" type="presParOf" srcId="{51752061-56D3-4536-A1D9-D949F3548F00}" destId="{214D51A6-9073-4459-8252-B54805100DC9}" srcOrd="1" destOrd="0" presId="urn:microsoft.com/office/officeart/2005/8/layout/chevron2"/>
    <dgm:cxn modelId="{2BE5C426-D4C7-4E65-8DAB-C7F7A1578F77}" type="presParOf" srcId="{C0D7C617-1345-4A18-AADB-39975B7F4F85}" destId="{3EA53722-C939-468F-A7CF-A6E0E9615EBB}" srcOrd="3" destOrd="0" presId="urn:microsoft.com/office/officeart/2005/8/layout/chevron2"/>
    <dgm:cxn modelId="{9B22751B-1332-4B15-8751-D07EE208CE11}" type="presParOf" srcId="{C0D7C617-1345-4A18-AADB-39975B7F4F85}" destId="{08C55D4E-EE6D-4D24-8FFA-4891ED6C0549}" srcOrd="4" destOrd="0" presId="urn:microsoft.com/office/officeart/2005/8/layout/chevron2"/>
    <dgm:cxn modelId="{77421FE9-0948-40A7-B08B-3100C8542378}" type="presParOf" srcId="{08C55D4E-EE6D-4D24-8FFA-4891ED6C0549}" destId="{373CE54C-8A62-4121-B37F-7A83E8FF3A0F}" srcOrd="0" destOrd="0" presId="urn:microsoft.com/office/officeart/2005/8/layout/chevron2"/>
    <dgm:cxn modelId="{2869B7F1-2641-40A5-8BC2-2D7DBE381923}" type="presParOf" srcId="{08C55D4E-EE6D-4D24-8FFA-4891ED6C0549}" destId="{47693786-0C77-48EF-9121-09CB4247AD22}" srcOrd="1" destOrd="0" presId="urn:microsoft.com/office/officeart/2005/8/layout/chevron2"/>
    <dgm:cxn modelId="{8BD6AF5C-A795-43C6-9132-F09F034690D6}" type="presParOf" srcId="{C0D7C617-1345-4A18-AADB-39975B7F4F85}" destId="{F9AB9DB3-ABE4-4CA5-A4C9-A1D56AEEA541}" srcOrd="5" destOrd="0" presId="urn:microsoft.com/office/officeart/2005/8/layout/chevron2"/>
    <dgm:cxn modelId="{AE19A562-E92E-4951-960F-C1B7E234A46A}" type="presParOf" srcId="{C0D7C617-1345-4A18-AADB-39975B7F4F85}" destId="{D73C4ACD-6348-436C-B8A1-EB1A829E3B62}" srcOrd="6" destOrd="0" presId="urn:microsoft.com/office/officeart/2005/8/layout/chevron2"/>
    <dgm:cxn modelId="{96F9779C-075B-486C-B1F0-DAAA8B592932}" type="presParOf" srcId="{D73C4ACD-6348-436C-B8A1-EB1A829E3B62}" destId="{F0DBAAC7-3EB7-43CB-9BBD-4C2A19468032}" srcOrd="0" destOrd="0" presId="urn:microsoft.com/office/officeart/2005/8/layout/chevron2"/>
    <dgm:cxn modelId="{CC87EA5B-BF61-4A3B-9FA5-1F2DB942859C}" type="presParOf" srcId="{D73C4ACD-6348-436C-B8A1-EB1A829E3B62}" destId="{37F6B889-539C-42DA-9DBA-9865EE7DC9D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85659-D10A-4A46-B28B-F2ADA2A3323A}">
      <dsp:nvSpPr>
        <dsp:cNvPr id="0" name=""/>
        <dsp:cNvSpPr/>
      </dsp:nvSpPr>
      <dsp:spPr>
        <a:xfrm rot="5400000">
          <a:off x="-171850" y="177117"/>
          <a:ext cx="1145673" cy="801971"/>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solidFill>
                <a:prstClr val="black"/>
              </a:solidFill>
              <a:latin typeface="+mn-lt"/>
              <a:ea typeface="Calibri" panose="020F0502020204030204"/>
              <a:cs typeface="Times New Roman" panose="02020603050405020304" pitchFamily="18" charset="0"/>
            </a:rPr>
            <a:t>March-April</a:t>
          </a:r>
        </a:p>
      </dsp:txBody>
      <dsp:txXfrm rot="-5400000">
        <a:off x="2" y="406252"/>
        <a:ext cx="801971" cy="343702"/>
      </dsp:txXfrm>
    </dsp:sp>
    <dsp:sp modelId="{F909D012-B049-4965-804A-461A76AEE4F4}">
      <dsp:nvSpPr>
        <dsp:cNvPr id="0" name=""/>
        <dsp:cNvSpPr/>
      </dsp:nvSpPr>
      <dsp:spPr>
        <a:xfrm rot="5400000">
          <a:off x="3519268" y="-2712030"/>
          <a:ext cx="745079" cy="6179673"/>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schemeClr val="tx1"/>
              </a:solidFill>
              <a:latin typeface="+mn-lt"/>
              <a:ea typeface="+mn-lt"/>
              <a:cs typeface="Times New Roman" panose="02020603050405020304" pitchFamily="18" charset="0"/>
            </a:rPr>
            <a:t>Interview</a:t>
          </a:r>
        </a:p>
      </dsp:txBody>
      <dsp:txXfrm rot="-5400000">
        <a:off x="801971" y="41639"/>
        <a:ext cx="6143301" cy="672335"/>
      </dsp:txXfrm>
    </dsp:sp>
    <dsp:sp modelId="{CE4DBAF7-B704-47AD-98C0-748C1C5A36B3}">
      <dsp:nvSpPr>
        <dsp:cNvPr id="0" name=""/>
        <dsp:cNvSpPr/>
      </dsp:nvSpPr>
      <dsp:spPr>
        <a:xfrm rot="5400000">
          <a:off x="-171850" y="1174891"/>
          <a:ext cx="1145673" cy="801971"/>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solidFill>
                <a:prstClr val="black"/>
              </a:solidFill>
              <a:latin typeface="+mn-lt"/>
              <a:ea typeface="Calibri" panose="020F0502020204030204"/>
              <a:cs typeface="Times New Roman" panose="02020603050405020304" pitchFamily="18" charset="0"/>
            </a:rPr>
            <a:t>   May-June</a:t>
          </a:r>
        </a:p>
      </dsp:txBody>
      <dsp:txXfrm rot="-5400000">
        <a:off x="2" y="1404026"/>
        <a:ext cx="801971" cy="343702"/>
      </dsp:txXfrm>
    </dsp:sp>
    <dsp:sp modelId="{214D51A6-9073-4459-8252-B54805100DC9}">
      <dsp:nvSpPr>
        <dsp:cNvPr id="0" name=""/>
        <dsp:cNvSpPr/>
      </dsp:nvSpPr>
      <dsp:spPr>
        <a:xfrm rot="5400000">
          <a:off x="3519464" y="-1714452"/>
          <a:ext cx="744687" cy="6179673"/>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Submit Zicklin online application by May 1</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Admission letter sent out between May and June</a:t>
          </a:r>
        </a:p>
      </dsp:txBody>
      <dsp:txXfrm rot="-5400000">
        <a:off x="801972" y="1039393"/>
        <a:ext cx="6143320" cy="671981"/>
      </dsp:txXfrm>
    </dsp:sp>
    <dsp:sp modelId="{373CE54C-8A62-4121-B37F-7A83E8FF3A0F}">
      <dsp:nvSpPr>
        <dsp:cNvPr id="0" name=""/>
        <dsp:cNvSpPr/>
      </dsp:nvSpPr>
      <dsp:spPr>
        <a:xfrm rot="5400000">
          <a:off x="-171850" y="2172664"/>
          <a:ext cx="1145673" cy="801971"/>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black"/>
              </a:solidFill>
              <a:latin typeface="+mn-lt"/>
              <a:ea typeface="Calibri" panose="020F0502020204030204"/>
              <a:cs typeface="Times New Roman" panose="02020603050405020304" pitchFamily="18" charset="0"/>
            </a:rPr>
            <a:t>July</a:t>
          </a:r>
        </a:p>
      </dsp:txBody>
      <dsp:txXfrm rot="-5400000">
        <a:off x="2" y="2401799"/>
        <a:ext cx="801971" cy="343702"/>
      </dsp:txXfrm>
    </dsp:sp>
    <dsp:sp modelId="{47693786-0C77-48EF-9121-09CB4247AD22}">
      <dsp:nvSpPr>
        <dsp:cNvPr id="0" name=""/>
        <dsp:cNvSpPr/>
      </dsp:nvSpPr>
      <dsp:spPr>
        <a:xfrm rot="5400000">
          <a:off x="3519464" y="-716679"/>
          <a:ext cx="744687" cy="6179673"/>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Summer courses</a:t>
          </a:r>
        </a:p>
      </dsp:txBody>
      <dsp:txXfrm rot="-5400000">
        <a:off x="801972" y="2037166"/>
        <a:ext cx="6143320" cy="671981"/>
      </dsp:txXfrm>
    </dsp:sp>
    <dsp:sp modelId="{F0DBAAC7-3EB7-43CB-9BBD-4C2A19468032}">
      <dsp:nvSpPr>
        <dsp:cNvPr id="0" name=""/>
        <dsp:cNvSpPr/>
      </dsp:nvSpPr>
      <dsp:spPr>
        <a:xfrm rot="5400000">
          <a:off x="-171850" y="3170437"/>
          <a:ext cx="1145673" cy="801971"/>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black"/>
              </a:solidFill>
              <a:latin typeface="+mn-lt"/>
              <a:ea typeface="Calibri" panose="020F0502020204030204"/>
              <a:cs typeface="Times New Roman" panose="02020603050405020304" pitchFamily="18" charset="0"/>
            </a:rPr>
            <a:t>August</a:t>
          </a:r>
          <a:endParaRPr lang="en-US" sz="1100" kern="1200">
            <a:latin typeface="+mn-lt"/>
          </a:endParaRPr>
        </a:p>
      </dsp:txBody>
      <dsp:txXfrm rot="-5400000">
        <a:off x="2" y="3399572"/>
        <a:ext cx="801971" cy="343702"/>
      </dsp:txXfrm>
    </dsp:sp>
    <dsp:sp modelId="{37F6B889-539C-42DA-9DBA-9865EE7DC9D7}">
      <dsp:nvSpPr>
        <dsp:cNvPr id="0" name=""/>
        <dsp:cNvSpPr/>
      </dsp:nvSpPr>
      <dsp:spPr>
        <a:xfrm rot="5400000">
          <a:off x="3519464" y="281093"/>
          <a:ext cx="744687" cy="6179673"/>
        </a:xfrm>
        <a:prstGeom prst="round2SameRect">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prstClr val="black"/>
              </a:solidFill>
              <a:latin typeface="+mn-lt"/>
              <a:ea typeface="Calibri" panose="020F0502020204030204"/>
              <a:cs typeface="Times New Roman" panose="02020603050405020304" pitchFamily="18" charset="0"/>
            </a:rPr>
            <a:t>Obtain your F-1 visa by mid-August</a:t>
          </a:r>
        </a:p>
      </dsp:txBody>
      <dsp:txXfrm rot="-5400000">
        <a:off x="801972" y="3034939"/>
        <a:ext cx="6143320" cy="6719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A64D-0D30-0ED3-52E9-26E12690D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F773FB-7A03-8512-32E8-B25859EF70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A195A8-F547-A061-6A5B-160050B681A0}"/>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5" name="Footer Placeholder 4">
            <a:extLst>
              <a:ext uri="{FF2B5EF4-FFF2-40B4-BE49-F238E27FC236}">
                <a16:creationId xmlns:a16="http://schemas.microsoft.com/office/drawing/2014/main" id="{C8C2FC90-8D2F-F215-E415-0EDF0B80B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96AAA-00C0-0C65-5B87-F02694277F66}"/>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315738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9D29-43A6-E2ED-427B-25461903A3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226B-98ED-3B16-CF7D-B0F46410FE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4110C-7FFA-2C55-3946-916B5625B7A3}"/>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5" name="Footer Placeholder 4">
            <a:extLst>
              <a:ext uri="{FF2B5EF4-FFF2-40B4-BE49-F238E27FC236}">
                <a16:creationId xmlns:a16="http://schemas.microsoft.com/office/drawing/2014/main" id="{D81E691D-9152-3513-9710-39B1F99C3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45567-5B10-8C1A-A999-99D1280FFF86}"/>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1731533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C74C7B-4252-98B3-D074-70DCD85220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F5E01A-DF32-0796-911E-A7F09788D4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DA8C8-C2CC-C0E9-FF24-B48AFB0CAE31}"/>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5" name="Footer Placeholder 4">
            <a:extLst>
              <a:ext uri="{FF2B5EF4-FFF2-40B4-BE49-F238E27FC236}">
                <a16:creationId xmlns:a16="http://schemas.microsoft.com/office/drawing/2014/main" id="{8CEF418E-2184-A03F-866C-12E2A8C59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D766D-69B6-8457-7156-D138A9609998}"/>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1619488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1452441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4129598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3219328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154459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144759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398310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592271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368588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1C1A-A96B-9681-9B58-F3BA345705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EA1AB4-CBC5-D408-62D4-6A4B35FB5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68D37-D0EA-C87E-FFE5-F46AED6C15BC}"/>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5" name="Footer Placeholder 4">
            <a:extLst>
              <a:ext uri="{FF2B5EF4-FFF2-40B4-BE49-F238E27FC236}">
                <a16:creationId xmlns:a16="http://schemas.microsoft.com/office/drawing/2014/main" id="{603CDDC1-6187-81AE-9725-A38F9350C0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DE107-2635-EE16-E322-C1213AD04F6C}"/>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823448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1669278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298773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3370875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C5EE250-0390-43A5-82E8-0EA0E967DD04}" type="slidenum">
              <a:rPr lang="en-US" smtClean="0"/>
              <a:t>‹#›</a:t>
            </a:fld>
            <a:endParaRPr lang="en-US"/>
          </a:p>
        </p:txBody>
      </p:sp>
    </p:spTree>
    <p:extLst>
      <p:ext uri="{BB962C8B-B14F-4D97-AF65-F5344CB8AC3E}">
        <p14:creationId xmlns:p14="http://schemas.microsoft.com/office/powerpoint/2010/main" val="79743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440" y="1285246"/>
            <a:ext cx="10993120" cy="4803134"/>
          </a:xfrm>
        </p:spPr>
        <p:txBody>
          <a:bodyPr>
            <a:noAutofit/>
          </a:bodyPr>
          <a:lstStyle>
            <a:lvl1pPr>
              <a:defRPr sz="2400">
                <a:solidFill>
                  <a:srgbClr val="0D0D0D"/>
                </a:solidFill>
              </a:defRPr>
            </a:lvl1pPr>
            <a:lvl2pPr>
              <a:defRPr sz="2000">
                <a:solidFill>
                  <a:srgbClr val="0D0D0D"/>
                </a:solidFill>
              </a:defRPr>
            </a:lvl2pPr>
            <a:lvl3pPr>
              <a:defRPr sz="1800">
                <a:solidFill>
                  <a:srgbClr val="0D0D0D"/>
                </a:solidFill>
              </a:defRPr>
            </a:lvl3pPr>
            <a:lvl4pPr>
              <a:defRPr sz="1600">
                <a:solidFill>
                  <a:srgbClr val="0D0D0D"/>
                </a:solidFill>
              </a:defRPr>
            </a:lvl4pPr>
            <a:lvl5pPr>
              <a:defRPr sz="1600">
                <a:solidFill>
                  <a:srgbClr val="0D0D0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B0BA9F0A-AD17-892A-E3EF-4DA8DCA7473D}"/>
              </a:ext>
            </a:extLst>
          </p:cNvPr>
          <p:cNvSpPr/>
          <p:nvPr userDrawn="1"/>
        </p:nvSpPr>
        <p:spPr>
          <a:xfrm>
            <a:off x="0" y="6766560"/>
            <a:ext cx="12192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6BA0C9"/>
              </a:solidFill>
            </a:endParaRPr>
          </a:p>
        </p:txBody>
      </p:sp>
      <p:pic>
        <p:nvPicPr>
          <p:cNvPr id="9" name="Picture 8" descr="A picture containing text, clipart&#10;&#10;Description automatically generated">
            <a:extLst>
              <a:ext uri="{FF2B5EF4-FFF2-40B4-BE49-F238E27FC236}">
                <a16:creationId xmlns:a16="http://schemas.microsoft.com/office/drawing/2014/main" id="{3DA4626C-9079-6A63-CE65-A61AC4563C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307" y="6344504"/>
            <a:ext cx="2929335" cy="365760"/>
          </a:xfrm>
          <a:prstGeom prst="rect">
            <a:avLst/>
          </a:prstGeom>
        </p:spPr>
      </p:pic>
      <p:sp>
        <p:nvSpPr>
          <p:cNvPr id="12" name="Rectangle 11">
            <a:extLst>
              <a:ext uri="{FF2B5EF4-FFF2-40B4-BE49-F238E27FC236}">
                <a16:creationId xmlns:a16="http://schemas.microsoft.com/office/drawing/2014/main" id="{C11F59E6-BA83-4D54-2BD2-7A66B9575220}"/>
              </a:ext>
            </a:extLst>
          </p:cNvPr>
          <p:cNvSpPr/>
          <p:nvPr userDrawn="1"/>
        </p:nvSpPr>
        <p:spPr>
          <a:xfrm>
            <a:off x="0" y="1"/>
            <a:ext cx="12192000" cy="226503"/>
          </a:xfrm>
          <a:prstGeom prst="rect">
            <a:avLst/>
          </a:prstGeom>
          <a:solidFill>
            <a:srgbClr val="13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132E5C"/>
              </a:solidFill>
            </a:endParaRPr>
          </a:p>
        </p:txBody>
      </p:sp>
      <p:sp>
        <p:nvSpPr>
          <p:cNvPr id="17" name="Title 16">
            <a:extLst>
              <a:ext uri="{FF2B5EF4-FFF2-40B4-BE49-F238E27FC236}">
                <a16:creationId xmlns:a16="http://schemas.microsoft.com/office/drawing/2014/main" id="{E3A24AD5-B33D-F8E9-78B6-EF90C23004D3}"/>
              </a:ext>
            </a:extLst>
          </p:cNvPr>
          <p:cNvSpPr>
            <a:spLocks noGrp="1"/>
          </p:cNvSpPr>
          <p:nvPr>
            <p:ph type="title"/>
          </p:nvPr>
        </p:nvSpPr>
        <p:spPr>
          <a:xfrm>
            <a:off x="599440" y="365126"/>
            <a:ext cx="10993120" cy="807903"/>
          </a:xfrm>
        </p:spPr>
        <p:txBody>
          <a:bodyPr>
            <a:normAutofit/>
          </a:bodyPr>
          <a:lstStyle>
            <a:lvl1pPr>
              <a:defRPr sz="2800" b="1"/>
            </a:lvl1pPr>
          </a:lstStyle>
          <a:p>
            <a:r>
              <a:rPr lang="en-US"/>
              <a:t>Click to edit Master title style</a:t>
            </a:r>
          </a:p>
        </p:txBody>
      </p:sp>
      <p:sp>
        <p:nvSpPr>
          <p:cNvPr id="23" name="Slide Number Placeholder 22">
            <a:extLst>
              <a:ext uri="{FF2B5EF4-FFF2-40B4-BE49-F238E27FC236}">
                <a16:creationId xmlns:a16="http://schemas.microsoft.com/office/drawing/2014/main" id="{D87858FD-CC74-9F9C-5F43-624C8CEFD8FA}"/>
              </a:ext>
            </a:extLst>
          </p:cNvPr>
          <p:cNvSpPr>
            <a:spLocks noGrp="1"/>
          </p:cNvSpPr>
          <p:nvPr>
            <p:ph type="sldNum" sz="quarter" idx="12"/>
          </p:nvPr>
        </p:nvSpPr>
        <p:spPr>
          <a:xfrm>
            <a:off x="8849360" y="6310313"/>
            <a:ext cx="2743200" cy="365125"/>
          </a:xfrm>
        </p:spPr>
        <p:txBody>
          <a:bodyPr/>
          <a:lstStyle>
            <a:lvl1pPr>
              <a:defRPr sz="1050"/>
            </a:lvl1pPr>
          </a:lstStyle>
          <a:p>
            <a:r>
              <a:rPr lang="en-US"/>
              <a:t>Template Title |  </a:t>
            </a:r>
            <a:fld id="{CC5EE250-0390-43A5-82E8-0EA0E967DD04}" type="slidenum">
              <a:rPr lang="en-US" smtClean="0"/>
              <a:pPr/>
              <a:t>‹#›</a:t>
            </a:fld>
            <a:endParaRPr lang="en-US"/>
          </a:p>
        </p:txBody>
      </p:sp>
    </p:spTree>
    <p:extLst>
      <p:ext uri="{BB962C8B-B14F-4D97-AF65-F5344CB8AC3E}">
        <p14:creationId xmlns:p14="http://schemas.microsoft.com/office/powerpoint/2010/main" val="17788799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6503-E814-34BC-EC51-2EF45E59CB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440E91-1DDF-7958-A704-54575F40B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FE5076-102D-02AC-EE1F-40E134C52CD1}"/>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5" name="Footer Placeholder 4">
            <a:extLst>
              <a:ext uri="{FF2B5EF4-FFF2-40B4-BE49-F238E27FC236}">
                <a16:creationId xmlns:a16="http://schemas.microsoft.com/office/drawing/2014/main" id="{9CB26022-21DB-9870-5F78-B3134D30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A72F4-E80F-6626-74DD-B69EED5AC63E}"/>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3439108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577E-3686-BD8D-84D2-FA80AE1A9B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F013DF-2AFD-7F73-547F-4F0FF43F4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F4DA56-BAE6-0646-3FC3-595002AA46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83DE25-50BE-8760-2D1C-9DF004D38DB6}"/>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6" name="Footer Placeholder 5">
            <a:extLst>
              <a:ext uri="{FF2B5EF4-FFF2-40B4-BE49-F238E27FC236}">
                <a16:creationId xmlns:a16="http://schemas.microsoft.com/office/drawing/2014/main" id="{C56BA25C-13D3-2904-A5D6-23358CA99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5BED5-AA31-E9BB-BA13-9C4BB3EB462F}"/>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232112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DE45-368D-6DFA-BD6C-E2B6A710EE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E2819C-4377-0CEA-31DA-C45E6DF6DA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65C90-C65A-1241-9E46-EC5A023D9A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3A733D-1A28-FC92-3F5E-E439434D4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BD0F13-CA24-9145-631E-2210BDA128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0AB9A-196B-DCC7-3828-433C6A0567D3}"/>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8" name="Footer Placeholder 7">
            <a:extLst>
              <a:ext uri="{FF2B5EF4-FFF2-40B4-BE49-F238E27FC236}">
                <a16:creationId xmlns:a16="http://schemas.microsoft.com/office/drawing/2014/main" id="{F044507D-3A0A-C5A8-8EDC-77B491EA3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93A63E-613E-F4EA-EF6C-CC691BF02E92}"/>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2655212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D7EF5-AB01-7E1F-7F33-3EB9DF44A5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15F59C-F6B0-D253-FF2C-74A66216C091}"/>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4" name="Footer Placeholder 3">
            <a:extLst>
              <a:ext uri="{FF2B5EF4-FFF2-40B4-BE49-F238E27FC236}">
                <a16:creationId xmlns:a16="http://schemas.microsoft.com/office/drawing/2014/main" id="{27CAF19A-DD70-526C-69BD-66EFB8F50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735EA1-48BC-25DD-8A03-4922585F3BE3}"/>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881425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A685C-06A2-BF2D-42DC-E5AFE05F1CA8}"/>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3" name="Footer Placeholder 2">
            <a:extLst>
              <a:ext uri="{FF2B5EF4-FFF2-40B4-BE49-F238E27FC236}">
                <a16:creationId xmlns:a16="http://schemas.microsoft.com/office/drawing/2014/main" id="{3B390BD7-EB12-0A30-551C-2166F97D9F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68EE1-BF27-DCF7-A6C4-8D48F2983940}"/>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231487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650B7-2695-AC10-CB80-797C71755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CA2CF-869E-B9CA-ABA9-7E68038534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8CBB5-9645-56DE-7590-DE79DCB45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5359E6-6573-9C57-9266-7EBAA8F3995A}"/>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6" name="Footer Placeholder 5">
            <a:extLst>
              <a:ext uri="{FF2B5EF4-FFF2-40B4-BE49-F238E27FC236}">
                <a16:creationId xmlns:a16="http://schemas.microsoft.com/office/drawing/2014/main" id="{42FD5412-2CCE-9561-F638-E8A86AE37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3DC8B-3387-A35F-2CEA-17E5ED1EC5E0}"/>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173000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6AAF-BA7A-D1D8-1FFF-CF8C95DE9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A10448-3794-3D42-B5A6-BA438713B6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A160D2-A6DE-0F7E-D25A-61AD6424C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B4AC6-6C46-E2B2-3075-3FB77A7743F1}"/>
              </a:ext>
            </a:extLst>
          </p:cNvPr>
          <p:cNvSpPr>
            <a:spLocks noGrp="1"/>
          </p:cNvSpPr>
          <p:nvPr>
            <p:ph type="dt" sz="half" idx="10"/>
          </p:nvPr>
        </p:nvSpPr>
        <p:spPr/>
        <p:txBody>
          <a:bodyPr/>
          <a:lstStyle/>
          <a:p>
            <a:fld id="{B3056962-C990-B94F-BA4B-4D12EF9E6C36}" type="datetimeFigureOut">
              <a:rPr lang="en-US" smtClean="0"/>
              <a:t>11/11/2024</a:t>
            </a:fld>
            <a:endParaRPr lang="en-US"/>
          </a:p>
        </p:txBody>
      </p:sp>
      <p:sp>
        <p:nvSpPr>
          <p:cNvPr id="6" name="Footer Placeholder 5">
            <a:extLst>
              <a:ext uri="{FF2B5EF4-FFF2-40B4-BE49-F238E27FC236}">
                <a16:creationId xmlns:a16="http://schemas.microsoft.com/office/drawing/2014/main" id="{2762787C-12C5-5B6F-B691-3B7C31E075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DD8D0-B959-F633-8D01-69E3FC9A6A2E}"/>
              </a:ext>
            </a:extLst>
          </p:cNvPr>
          <p:cNvSpPr>
            <a:spLocks noGrp="1"/>
          </p:cNvSpPr>
          <p:nvPr>
            <p:ph type="sldNum" sz="quarter" idx="12"/>
          </p:nvPr>
        </p:nvSpPr>
        <p:spPr/>
        <p:txBody>
          <a:bodyPr/>
          <a:lstStyle/>
          <a:p>
            <a:fld id="{DD0A23F3-FD3A-C74D-9C0D-37994EB6F69A}" type="slidenum">
              <a:rPr lang="en-US" smtClean="0"/>
              <a:t>‹#›</a:t>
            </a:fld>
            <a:endParaRPr lang="en-US"/>
          </a:p>
        </p:txBody>
      </p:sp>
    </p:spTree>
    <p:extLst>
      <p:ext uri="{BB962C8B-B14F-4D97-AF65-F5344CB8AC3E}">
        <p14:creationId xmlns:p14="http://schemas.microsoft.com/office/powerpoint/2010/main" val="3472381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D2E85-C041-5BE2-4531-241B0ACD31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D9D40E-14E6-19C5-51AB-8FE9A91DD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BAE66-05A7-B51A-1479-DF20BACC2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56962-C990-B94F-BA4B-4D12EF9E6C36}" type="datetimeFigureOut">
              <a:rPr lang="en-US" smtClean="0"/>
              <a:t>11/11/2024</a:t>
            </a:fld>
            <a:endParaRPr lang="en-US"/>
          </a:p>
        </p:txBody>
      </p:sp>
      <p:sp>
        <p:nvSpPr>
          <p:cNvPr id="5" name="Footer Placeholder 4">
            <a:extLst>
              <a:ext uri="{FF2B5EF4-FFF2-40B4-BE49-F238E27FC236}">
                <a16:creationId xmlns:a16="http://schemas.microsoft.com/office/drawing/2014/main" id="{DB0BEA41-A3D4-6D7F-D463-16C27F01A1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0D2A60-0F05-38ED-BE0E-C2D6EBB602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A23F3-FD3A-C74D-9C0D-37994EB6F69A}" type="slidenum">
              <a:rPr lang="en-US" smtClean="0"/>
              <a:t>‹#›</a:t>
            </a:fld>
            <a:endParaRPr lang="en-US"/>
          </a:p>
        </p:txBody>
      </p:sp>
    </p:spTree>
    <p:extLst>
      <p:ext uri="{BB962C8B-B14F-4D97-AF65-F5344CB8AC3E}">
        <p14:creationId xmlns:p14="http://schemas.microsoft.com/office/powerpoint/2010/main" val="3739210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EE250-0390-43A5-82E8-0EA0E967DD04}" type="slidenum">
              <a:rPr lang="en-US" smtClean="0"/>
              <a:t>‹#›</a:t>
            </a:fld>
            <a:endParaRPr lang="en-US"/>
          </a:p>
        </p:txBody>
      </p:sp>
      <p:sp>
        <p:nvSpPr>
          <p:cNvPr id="7" name="Title Placeholder 6">
            <a:extLst>
              <a:ext uri="{FF2B5EF4-FFF2-40B4-BE49-F238E27FC236}">
                <a16:creationId xmlns:a16="http://schemas.microsoft.com/office/drawing/2014/main" id="{F8AB1818-384A-4BC9-478D-3B7D3FAA03B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Footer Placeholder 7">
            <a:extLst>
              <a:ext uri="{FF2B5EF4-FFF2-40B4-BE49-F238E27FC236}">
                <a16:creationId xmlns:a16="http://schemas.microsoft.com/office/drawing/2014/main" id="{D559F608-00FA-A1D7-F09D-D832C8A826D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1064309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hyperlink" Target="mailto:ZicklinGlobal@baruch.cuny.edu" TargetMode="External"/><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zicklin.baruch.cuny.edu/academic-programs/graduate/ms/finance/" TargetMode="External"/><Relationship Id="rId4" Type="http://schemas.openxmlformats.org/officeDocument/2006/relationships/hyperlink" Target="https://zicklin.baruch.cuny.edu/academic-programs/global-zickli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zicklin.baruch.cuny.edu/faculty-research/academic-departments/economics-finance/faculty/"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streeteasy.com/" TargetMode="External"/><Relationship Id="rId7" Type="http://schemas.openxmlformats.org/officeDocument/2006/relationships/image" Target="../media/image8.png"/><Relationship Id="rId2" Type="http://schemas.openxmlformats.org/officeDocument/2006/relationships/hyperlink" Target="https://studentaffairs.baruch.cuny.edu/residence-life/" TargetMode="Externa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descr="A low angle view of a building&#10;&#10;Description automatically generated">
            <a:extLst>
              <a:ext uri="{FF2B5EF4-FFF2-40B4-BE49-F238E27FC236}">
                <a16:creationId xmlns:a16="http://schemas.microsoft.com/office/drawing/2014/main" id="{B3FE9B4E-3937-5367-350F-AB0C00E937E5}"/>
              </a:ext>
            </a:extLst>
          </p:cNvPr>
          <p:cNvPicPr>
            <a:picLocks noChangeAspect="1"/>
          </p:cNvPicPr>
          <p:nvPr/>
        </p:nvPicPr>
        <p:blipFill>
          <a:blip r:embed="rId3"/>
          <a:stretch>
            <a:fillRect/>
          </a:stretch>
        </p:blipFill>
        <p:spPr>
          <a:xfrm>
            <a:off x="4791" y="0"/>
            <a:ext cx="4573916" cy="6860874"/>
          </a:xfrm>
          <a:prstGeom prst="rect">
            <a:avLst/>
          </a:prstGeom>
        </p:spPr>
      </p:pic>
      <p:sp>
        <p:nvSpPr>
          <p:cNvPr id="10" name="TextBox 9">
            <a:extLst>
              <a:ext uri="{FF2B5EF4-FFF2-40B4-BE49-F238E27FC236}">
                <a16:creationId xmlns:a16="http://schemas.microsoft.com/office/drawing/2014/main" id="{B657AFC8-49E1-F8C4-5DF7-D1E970F0EE48}"/>
              </a:ext>
            </a:extLst>
          </p:cNvPr>
          <p:cNvSpPr txBox="1"/>
          <p:nvPr/>
        </p:nvSpPr>
        <p:spPr>
          <a:xfrm>
            <a:off x="5126966" y="1630573"/>
            <a:ext cx="7296262" cy="2123658"/>
          </a:xfrm>
          <a:prstGeom prst="rect">
            <a:avLst/>
          </a:prstGeom>
          <a:noFill/>
        </p:spPr>
        <p:txBody>
          <a:bodyPr wrap="square" lIns="91440" tIns="45720" rIns="91440" bIns="45720" rtlCol="0" anchor="t">
            <a:spAutoFit/>
          </a:bodyPr>
          <a:lstStyle/>
          <a:p>
            <a:r>
              <a:rPr lang="en-US" sz="4400" b="1">
                <a:solidFill>
                  <a:schemeClr val="bg1"/>
                </a:solidFill>
                <a:latin typeface="Arial"/>
                <a:cs typeface="Arial"/>
              </a:rPr>
              <a:t>Global MS Finance</a:t>
            </a:r>
            <a:br>
              <a:rPr lang="en-US" sz="4400" b="1">
                <a:solidFill>
                  <a:schemeClr val="bg1"/>
                </a:solidFill>
                <a:latin typeface="Arial"/>
                <a:cs typeface="Arial"/>
              </a:rPr>
            </a:br>
            <a:r>
              <a:rPr lang="en-US" sz="4400" b="1">
                <a:solidFill>
                  <a:schemeClr val="bg1"/>
                </a:solidFill>
                <a:latin typeface="Arial"/>
                <a:cs typeface="Arial"/>
              </a:rPr>
              <a:t>Dual Degree Graduate Program</a:t>
            </a:r>
          </a:p>
        </p:txBody>
      </p:sp>
      <p:pic>
        <p:nvPicPr>
          <p:cNvPr id="7" name="Picture 6" descr="A black and white logo&#10;&#10;Description automatically generated">
            <a:extLst>
              <a:ext uri="{FF2B5EF4-FFF2-40B4-BE49-F238E27FC236}">
                <a16:creationId xmlns:a16="http://schemas.microsoft.com/office/drawing/2014/main" id="{E679388E-E590-D9ED-D254-CB3A8206F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970" y="5525099"/>
            <a:ext cx="4851952" cy="1078212"/>
          </a:xfrm>
          <a:prstGeom prst="rect">
            <a:avLst/>
          </a:prstGeom>
        </p:spPr>
      </p:pic>
    </p:spTree>
    <p:extLst>
      <p:ext uri="{BB962C8B-B14F-4D97-AF65-F5344CB8AC3E}">
        <p14:creationId xmlns:p14="http://schemas.microsoft.com/office/powerpoint/2010/main" val="3065570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9AE06-246B-5A69-1C86-F033FAC08D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56F1E-2C9A-6663-DFD1-32DD56480F34}"/>
              </a:ext>
            </a:extLst>
          </p:cNvPr>
          <p:cNvSpPr>
            <a:spLocks noGrp="1"/>
          </p:cNvSpPr>
          <p:nvPr>
            <p:ph type="title"/>
          </p:nvPr>
        </p:nvSpPr>
        <p:spPr>
          <a:xfrm>
            <a:off x="699500" y="585967"/>
            <a:ext cx="10774245" cy="1325563"/>
          </a:xfrm>
        </p:spPr>
        <p:txBody>
          <a:bodyPr>
            <a:noAutofit/>
          </a:bodyPr>
          <a:lstStyle/>
          <a:p>
            <a:pPr algn="ctr"/>
            <a:r>
              <a:rPr lang="en-US" sz="3600" b="1">
                <a:solidFill>
                  <a:srgbClr val="002060"/>
                </a:solidFill>
                <a:latin typeface="Arial"/>
                <a:cs typeface="Arial"/>
              </a:rPr>
              <a:t>Elective Example </a:t>
            </a:r>
            <a:br>
              <a:rPr lang="en-US" sz="3600" b="1">
                <a:solidFill>
                  <a:srgbClr val="002060"/>
                </a:solidFill>
                <a:latin typeface="Arial"/>
                <a:cs typeface="Arial"/>
              </a:rPr>
            </a:br>
            <a:r>
              <a:rPr lang="en-US" sz="3600" b="1">
                <a:solidFill>
                  <a:srgbClr val="002060"/>
                </a:solidFill>
                <a:latin typeface="Arial"/>
                <a:cs typeface="Arial"/>
              </a:rPr>
              <a:t>FIN9790: Essential Lessons from the US Financial Crisis </a:t>
            </a:r>
          </a:p>
        </p:txBody>
      </p:sp>
      <p:sp>
        <p:nvSpPr>
          <p:cNvPr id="3" name="Content Placeholder 2">
            <a:extLst>
              <a:ext uri="{FF2B5EF4-FFF2-40B4-BE49-F238E27FC236}">
                <a16:creationId xmlns:a16="http://schemas.microsoft.com/office/drawing/2014/main" id="{11104EBB-A809-381A-AF5D-E8E2827A6E57}"/>
              </a:ext>
            </a:extLst>
          </p:cNvPr>
          <p:cNvSpPr>
            <a:spLocks noGrp="1"/>
          </p:cNvSpPr>
          <p:nvPr>
            <p:ph sz="half" idx="1"/>
          </p:nvPr>
        </p:nvSpPr>
        <p:spPr>
          <a:xfrm>
            <a:off x="703052" y="2057819"/>
            <a:ext cx="11194658" cy="4351338"/>
          </a:xfrm>
        </p:spPr>
        <p:txBody>
          <a:bodyPr vert="horz" lIns="91440" tIns="45720" rIns="91440" bIns="45720" rtlCol="0" anchor="t">
            <a:noAutofit/>
          </a:bodyPr>
          <a:lstStyle/>
          <a:p>
            <a:pPr marL="285750" indent="-285750">
              <a:buFont typeface="Arial" panose="020B0604020202020204" pitchFamily="34" charset="0"/>
              <a:buChar char="•"/>
            </a:pPr>
            <a:r>
              <a:rPr lang="en-US" sz="1800">
                <a:cs typeface="Times New Roman" panose="02020603050405020304" pitchFamily="18" charset="0"/>
              </a:rPr>
              <a:t>Explains the essential business, finance, management and career lessons that people should take away from the 2008 US Financial Crisis</a:t>
            </a:r>
          </a:p>
          <a:p>
            <a:pPr marL="285750" indent="-285750">
              <a:buFont typeface="Arial" panose="020B0604020202020204" pitchFamily="34" charset="0"/>
              <a:buChar char="•"/>
            </a:pPr>
            <a:r>
              <a:rPr lang="en-US" sz="1800">
                <a:cs typeface="Times New Roman" panose="02020603050405020304" pitchFamily="18" charset="0"/>
              </a:rPr>
              <a:t>Discusses similarities and differences with past crises, and the effect on markets and the economy of the COVID-19 crisis</a:t>
            </a:r>
          </a:p>
          <a:p>
            <a:pPr marL="285750" indent="-285750">
              <a:buFont typeface="Arial" panose="020B0604020202020204" pitchFamily="34" charset="0"/>
              <a:buChar char="•"/>
            </a:pPr>
            <a:r>
              <a:rPr lang="en-US" sz="1800">
                <a:cs typeface="Times New Roman" panose="02020603050405020304" pitchFamily="18" charset="0"/>
              </a:rPr>
              <a:t>Addresses macroeconomic, structural, capital markets, public policy, corporate governance and risk management issues </a:t>
            </a:r>
          </a:p>
          <a:p>
            <a:pPr marL="285750" indent="-285750">
              <a:spcBef>
                <a:spcPts val="400"/>
              </a:spcBef>
              <a:buFont typeface="Arial" panose="020B0604020202020204" pitchFamily="34" charset="0"/>
              <a:buChar char="•"/>
            </a:pPr>
            <a:r>
              <a:rPr lang="en-US" sz="1800">
                <a:cs typeface="Times New Roman" panose="02020603050405020304" pitchFamily="18" charset="0"/>
              </a:rPr>
              <a:t>Reviews case studies of firms at the center of the Crisis</a:t>
            </a:r>
          </a:p>
          <a:p>
            <a:pPr>
              <a:spcBef>
                <a:spcPts val="400"/>
              </a:spcBef>
            </a:pPr>
            <a:endParaRPr lang="en-US" sz="1800">
              <a:cs typeface="Times New Roman" panose="02020603050405020304" pitchFamily="18" charset="0"/>
            </a:endParaRPr>
          </a:p>
          <a:p>
            <a:pPr marL="285750" indent="-285750">
              <a:spcBef>
                <a:spcPts val="400"/>
              </a:spcBef>
              <a:buFont typeface="Arial" panose="020B0604020202020204" pitchFamily="34" charset="0"/>
              <a:buChar char="•"/>
            </a:pPr>
            <a:r>
              <a:rPr lang="en-US" sz="1800">
                <a:cs typeface="Times New Roman" panose="02020603050405020304" pitchFamily="18" charset="0"/>
              </a:rPr>
              <a:t>Ron Mandle, MBA from MIT  </a:t>
            </a:r>
          </a:p>
          <a:p>
            <a:pPr marL="742950" lvl="1" indent="-285750">
              <a:buFont typeface="Arial" panose="020B0604020202020204" pitchFamily="34" charset="0"/>
              <a:buChar char="•"/>
            </a:pPr>
            <a:r>
              <a:rPr lang="en-US" sz="1800">
                <a:cs typeface="Times New Roman" panose="02020603050405020304" pitchFamily="18" charset="0"/>
              </a:rPr>
              <a:t>highly ranked sell-side bank stock analyst for 30+ years</a:t>
            </a:r>
          </a:p>
          <a:p>
            <a:pPr marL="742950" lvl="1" indent="-285750">
              <a:buFont typeface="Arial" panose="020B0604020202020204" pitchFamily="34" charset="0"/>
              <a:buChar char="•"/>
            </a:pPr>
            <a:r>
              <a:rPr lang="en-US" sz="1800">
                <a:cs typeface="Times New Roman" panose="02020603050405020304" pitchFamily="18" charset="0"/>
              </a:rPr>
              <a:t>13 years as a partner at Sanford C. Bernstein &amp; Co.</a:t>
            </a:r>
          </a:p>
          <a:p>
            <a:pPr marL="742950" lvl="1" indent="-285750">
              <a:buFont typeface="Arial" panose="020B0604020202020204" pitchFamily="34" charset="0"/>
              <a:buChar char="•"/>
            </a:pPr>
            <a:r>
              <a:rPr lang="en-US" sz="1800">
                <a:cs typeface="Times New Roman" panose="02020603050405020304" pitchFamily="18" charset="0"/>
              </a:rPr>
              <a:t>10 years as an analyst/portfolio manager at GIC, the Singapore sovereign wealth fund, involved in GIC’s large (and profitable) investment in Citigroup   </a:t>
            </a:r>
          </a:p>
          <a:p>
            <a:endParaRPr lang="en-US" sz="1800">
              <a:cs typeface="Times New Roman" panose="02020603050405020304" pitchFamily="18" charset="0"/>
            </a:endParaRPr>
          </a:p>
        </p:txBody>
      </p:sp>
      <p:sp>
        <p:nvSpPr>
          <p:cNvPr id="5" name="Rectangle 4">
            <a:extLst>
              <a:ext uri="{FF2B5EF4-FFF2-40B4-BE49-F238E27FC236}">
                <a16:creationId xmlns:a16="http://schemas.microsoft.com/office/drawing/2014/main" id="{3154544F-0476-8E0D-1028-BDC32610670A}"/>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DEFFCBFF-437D-BCDE-365E-41447EAAA61B}"/>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FDCBA6DD-0776-9630-3DBF-0A729033A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Tree>
    <p:extLst>
      <p:ext uri="{BB962C8B-B14F-4D97-AF65-F5344CB8AC3E}">
        <p14:creationId xmlns:p14="http://schemas.microsoft.com/office/powerpoint/2010/main" val="348401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83708-F1F3-1FCB-7937-F78676B52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0CCC6-AFB3-E293-9FE8-EDED667D61E9}"/>
              </a:ext>
            </a:extLst>
          </p:cNvPr>
          <p:cNvSpPr>
            <a:spLocks noGrp="1"/>
          </p:cNvSpPr>
          <p:nvPr>
            <p:ph type="title"/>
          </p:nvPr>
        </p:nvSpPr>
        <p:spPr>
          <a:xfrm>
            <a:off x="703052" y="672100"/>
            <a:ext cx="10515600" cy="1325563"/>
          </a:xfrm>
        </p:spPr>
        <p:txBody>
          <a:bodyPr>
            <a:normAutofit/>
          </a:bodyPr>
          <a:lstStyle/>
          <a:p>
            <a:r>
              <a:rPr lang="en-US" b="1">
                <a:solidFill>
                  <a:srgbClr val="002060"/>
                </a:solidFill>
                <a:latin typeface="Arial"/>
                <a:cs typeface="Arial"/>
              </a:rPr>
              <a:t>Experiences</a:t>
            </a:r>
          </a:p>
        </p:txBody>
      </p:sp>
      <p:sp>
        <p:nvSpPr>
          <p:cNvPr id="5" name="Rectangle 4">
            <a:extLst>
              <a:ext uri="{FF2B5EF4-FFF2-40B4-BE49-F238E27FC236}">
                <a16:creationId xmlns:a16="http://schemas.microsoft.com/office/drawing/2014/main" id="{A380F34E-36D9-F0AF-06F7-21320662B023}"/>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6E68BDF8-3226-A058-E657-62066CF61A3B}"/>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76974CB1-7468-0191-F665-0928E4540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graphicFrame>
        <p:nvGraphicFramePr>
          <p:cNvPr id="11" name="Content Placeholder 4">
            <a:extLst>
              <a:ext uri="{FF2B5EF4-FFF2-40B4-BE49-F238E27FC236}">
                <a16:creationId xmlns:a16="http://schemas.microsoft.com/office/drawing/2014/main" id="{93C6CEED-FC28-8565-B9B8-F9798B73FE85}"/>
              </a:ext>
            </a:extLst>
          </p:cNvPr>
          <p:cNvGraphicFramePr>
            <a:graphicFrameLocks noGrp="1"/>
          </p:cNvGraphicFramePr>
          <p:nvPr>
            <p:ph idx="1"/>
            <p:extLst>
              <p:ext uri="{D42A27DB-BD31-4B8C-83A1-F6EECF244321}">
                <p14:modId xmlns:p14="http://schemas.microsoft.com/office/powerpoint/2010/main" val="2011648990"/>
              </p:ext>
            </p:extLst>
          </p:nvPr>
        </p:nvGraphicFramePr>
        <p:xfrm>
          <a:off x="879894" y="2481701"/>
          <a:ext cx="10036763" cy="2669627"/>
        </p:xfrm>
        <a:graphic>
          <a:graphicData uri="http://schemas.openxmlformats.org/drawingml/2006/table">
            <a:tbl>
              <a:tblPr firstRow="1" bandRow="1">
                <a:tableStyleId>{5C22544A-7EE6-4342-B048-85BDC9FD1C3A}</a:tableStyleId>
              </a:tblPr>
              <a:tblGrid>
                <a:gridCol w="4270076">
                  <a:extLst>
                    <a:ext uri="{9D8B030D-6E8A-4147-A177-3AD203B41FA5}">
                      <a16:colId xmlns:a16="http://schemas.microsoft.com/office/drawing/2014/main" val="1686618550"/>
                    </a:ext>
                  </a:extLst>
                </a:gridCol>
                <a:gridCol w="5766687">
                  <a:extLst>
                    <a:ext uri="{9D8B030D-6E8A-4147-A177-3AD203B41FA5}">
                      <a16:colId xmlns:a16="http://schemas.microsoft.com/office/drawing/2014/main" val="3412989672"/>
                    </a:ext>
                  </a:extLst>
                </a:gridCol>
              </a:tblGrid>
              <a:tr h="2669627">
                <a:tc>
                  <a:txBody>
                    <a:bodyPr/>
                    <a:lstStyle/>
                    <a:p>
                      <a:pPr marL="0" marR="0" indent="0" algn="l" rtl="0" eaLnBrk="1" latinLnBrk="0" hangingPunct="1">
                        <a:spcBef>
                          <a:spcPts val="0"/>
                        </a:spcBef>
                        <a:spcAft>
                          <a:spcPts val="0"/>
                        </a:spcAft>
                      </a:pPr>
                      <a:r>
                        <a:rPr lang="en-US" sz="2000" b="1" kern="1200">
                          <a:solidFill>
                            <a:srgbClr val="000000"/>
                          </a:solidFill>
                          <a:effectLst/>
                          <a:latin typeface="+mn-lt"/>
                          <a:cs typeface="Times New Roman" panose="02020603050405020304" pitchFamily="18" charset="0"/>
                        </a:rPr>
                        <a:t>Grad Student Organizations</a:t>
                      </a:r>
                      <a:br>
                        <a:rPr lang="en-US" sz="2000" kern="1200">
                          <a:solidFill>
                            <a:srgbClr val="000000"/>
                          </a:solidFill>
                          <a:effectLst/>
                          <a:latin typeface="+mn-lt"/>
                          <a:cs typeface="Times New Roman" panose="02020603050405020304" pitchFamily="18" charset="0"/>
                        </a:rPr>
                      </a:br>
                      <a:endParaRPr lang="en-US" sz="2000">
                        <a:effectLst/>
                        <a:latin typeface="+mn-lt"/>
                        <a:cs typeface="Times New Roman" panose="02020603050405020304" pitchFamily="18" charset="0"/>
                      </a:endParaRPr>
                    </a:p>
                    <a:p>
                      <a:pPr marL="347472" marR="0" indent="-347472"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Zicklin Women in Business</a:t>
                      </a:r>
                      <a:endParaRPr lang="en-US" sz="2000">
                        <a:effectLst/>
                        <a:latin typeface="+mn-lt"/>
                        <a:cs typeface="Times New Roman" panose="02020603050405020304" pitchFamily="18" charset="0"/>
                      </a:endParaRPr>
                    </a:p>
                    <a:p>
                      <a:pPr marL="347472" marR="0" indent="-347472"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Zicklin Investment Club</a:t>
                      </a:r>
                      <a:endParaRPr lang="en-US" sz="2000">
                        <a:effectLst/>
                        <a:latin typeface="+mn-lt"/>
                        <a:cs typeface="Times New Roman" panose="02020603050405020304" pitchFamily="18" charset="0"/>
                      </a:endParaRPr>
                    </a:p>
                    <a:p>
                      <a:pPr marL="347472" marR="0" indent="-347472"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Data science and Analytics Society</a:t>
                      </a:r>
                      <a:endParaRPr lang="en-US" sz="2000">
                        <a:effectLst/>
                        <a:latin typeface="+mn-lt"/>
                        <a:cs typeface="Times New Roman" panose="02020603050405020304" pitchFamily="18" charset="0"/>
                      </a:endParaRPr>
                    </a:p>
                    <a:p>
                      <a:pPr marL="347472" marR="0" indent="-347472"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Zicklin Finance Club</a:t>
                      </a:r>
                      <a:endParaRPr lang="en-US" sz="2000">
                        <a:effectLst/>
                        <a:latin typeface="+mn-lt"/>
                        <a:cs typeface="Times New Roman" panose="02020603050405020304" pitchFamily="18" charset="0"/>
                      </a:endParaRPr>
                    </a:p>
                  </a:txBody>
                  <a:tcPr marL="0" marR="0" marT="0" marB="0" anchor="ctr">
                    <a:lnL>
                      <a:noFill/>
                    </a:lnL>
                    <a:lnR>
                      <a:noFill/>
                    </a:lnR>
                    <a:lnT>
                      <a:noFill/>
                    </a:lnT>
                    <a:lnB>
                      <a:noFill/>
                    </a:lnB>
                  </a:tcPr>
                </a:tc>
                <a:tc>
                  <a:txBody>
                    <a:bodyPr/>
                    <a:lstStyle/>
                    <a:p>
                      <a:pPr marL="0" marR="0" indent="0" algn="l" rtl="0" eaLnBrk="1" latinLnBrk="0" hangingPunct="1">
                        <a:spcBef>
                          <a:spcPts val="0"/>
                        </a:spcBef>
                        <a:spcAft>
                          <a:spcPts val="0"/>
                        </a:spcAft>
                      </a:pPr>
                      <a:r>
                        <a:rPr lang="en-US" sz="2000" b="1" kern="1200">
                          <a:solidFill>
                            <a:srgbClr val="000000"/>
                          </a:solidFill>
                          <a:effectLst/>
                          <a:latin typeface="+mn-lt"/>
                          <a:cs typeface="Times New Roman" panose="02020603050405020304" pitchFamily="18" charset="0"/>
                        </a:rPr>
                        <a:t>Centers &amp; Institutes</a:t>
                      </a:r>
                      <a:br>
                        <a:rPr lang="en-US" sz="2000" kern="1200">
                          <a:solidFill>
                            <a:srgbClr val="000000"/>
                          </a:solidFill>
                          <a:effectLst/>
                          <a:latin typeface="+mn-lt"/>
                          <a:cs typeface="Times New Roman" panose="02020603050405020304" pitchFamily="18" charset="0"/>
                        </a:rPr>
                      </a:br>
                      <a:endParaRPr lang="en-US" sz="2000">
                        <a:effectLst/>
                        <a:latin typeface="+mn-lt"/>
                        <a:cs typeface="Times New Roman" panose="02020603050405020304" pitchFamily="18" charset="0"/>
                      </a:endParaRPr>
                    </a:p>
                    <a:p>
                      <a:pPr marL="457200" marR="0" indent="-457200"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Subotnick Center/Wasserman Trading Floor</a:t>
                      </a:r>
                      <a:endParaRPr lang="en-US" sz="2000">
                        <a:effectLst/>
                        <a:latin typeface="+mn-lt"/>
                        <a:cs typeface="Times New Roman" panose="02020603050405020304" pitchFamily="18" charset="0"/>
                      </a:endParaRPr>
                    </a:p>
                    <a:p>
                      <a:pPr marL="457200" marR="0" indent="-457200"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Lawrence N. Field Center for Entrepreneurship</a:t>
                      </a:r>
                      <a:endParaRPr lang="en-US" sz="2000">
                        <a:effectLst/>
                        <a:latin typeface="+mn-lt"/>
                        <a:cs typeface="Times New Roman" panose="02020603050405020304" pitchFamily="18" charset="0"/>
                      </a:endParaRPr>
                    </a:p>
                    <a:p>
                      <a:pPr marL="457200" marR="0" indent="-457200"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Weissman Center For International Business</a:t>
                      </a:r>
                      <a:endParaRPr lang="en-US" sz="2000">
                        <a:effectLst/>
                        <a:latin typeface="+mn-lt"/>
                        <a:cs typeface="Times New Roman" panose="02020603050405020304" pitchFamily="18" charset="0"/>
                      </a:endParaRPr>
                    </a:p>
                    <a:p>
                      <a:pPr marL="457200" marR="0" indent="-457200" algn="l" rtl="0" eaLnBrk="1" latinLnBrk="0" hangingPunct="1">
                        <a:spcBef>
                          <a:spcPts val="0"/>
                        </a:spcBef>
                        <a:spcAft>
                          <a:spcPts val="0"/>
                        </a:spcAft>
                      </a:pPr>
                      <a:r>
                        <a:rPr lang="en-US" sz="2000" b="0" kern="1200">
                          <a:solidFill>
                            <a:srgbClr val="000000"/>
                          </a:solidFill>
                          <a:effectLst/>
                          <a:latin typeface="+mn-lt"/>
                          <a:cs typeface="Times New Roman" panose="02020603050405020304" pitchFamily="18" charset="0"/>
                        </a:rPr>
                        <a:t>The Steven L. Newman Real Estate Institute</a:t>
                      </a:r>
                      <a:endParaRPr lang="en-US" sz="2000">
                        <a:effectLst/>
                        <a:latin typeface="+mn-lt"/>
                        <a:cs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516519963"/>
                  </a:ext>
                </a:extLst>
              </a:tr>
            </a:tbl>
          </a:graphicData>
        </a:graphic>
      </p:graphicFrame>
    </p:spTree>
    <p:extLst>
      <p:ext uri="{BB962C8B-B14F-4D97-AF65-F5344CB8AC3E}">
        <p14:creationId xmlns:p14="http://schemas.microsoft.com/office/powerpoint/2010/main" val="4064924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68EF8-43BD-F826-A944-FEEEA4C60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17D76-320C-52A2-6CDD-0A92886AECB0}"/>
              </a:ext>
            </a:extLst>
          </p:cNvPr>
          <p:cNvSpPr>
            <a:spLocks noGrp="1"/>
          </p:cNvSpPr>
          <p:nvPr>
            <p:ph type="title"/>
          </p:nvPr>
        </p:nvSpPr>
        <p:spPr>
          <a:xfrm>
            <a:off x="703052" y="672100"/>
            <a:ext cx="10515600" cy="1325563"/>
          </a:xfrm>
        </p:spPr>
        <p:txBody>
          <a:bodyPr>
            <a:normAutofit/>
          </a:bodyPr>
          <a:lstStyle/>
          <a:p>
            <a:pPr algn="ctr"/>
            <a:r>
              <a:rPr lang="en-US" sz="4000" b="1">
                <a:solidFill>
                  <a:srgbClr val="002060"/>
                </a:solidFill>
                <a:latin typeface="Arial"/>
                <a:cs typeface="Arial"/>
              </a:rPr>
              <a:t>Zicklin’s Graduate Career Management</a:t>
            </a:r>
            <a:br>
              <a:rPr lang="en-US" sz="4000" b="1">
                <a:solidFill>
                  <a:srgbClr val="002060"/>
                </a:solidFill>
                <a:latin typeface="Arial"/>
                <a:cs typeface="Arial"/>
              </a:rPr>
            </a:br>
            <a:r>
              <a:rPr lang="en-US" sz="4000" b="1">
                <a:solidFill>
                  <a:srgbClr val="002060"/>
                </a:solidFill>
                <a:latin typeface="Arial"/>
                <a:cs typeface="Arial"/>
              </a:rPr>
              <a:t> Center (GCMC) offers you:</a:t>
            </a:r>
          </a:p>
        </p:txBody>
      </p:sp>
      <p:sp>
        <p:nvSpPr>
          <p:cNvPr id="5" name="Rectangle 4">
            <a:extLst>
              <a:ext uri="{FF2B5EF4-FFF2-40B4-BE49-F238E27FC236}">
                <a16:creationId xmlns:a16="http://schemas.microsoft.com/office/drawing/2014/main" id="{F8801CE6-90F3-FD34-51A4-1D7F49F768F6}"/>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9B204AD6-4B71-EE60-3A8B-1840D57E2950}"/>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EB8DD5FB-A19F-CCE6-58DE-67F80632A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pic>
        <p:nvPicPr>
          <p:cNvPr id="8" name="Content Placeholder 3" descr="A group of icons in circles&#10;&#10;Description automatically generated">
            <a:extLst>
              <a:ext uri="{FF2B5EF4-FFF2-40B4-BE49-F238E27FC236}">
                <a16:creationId xmlns:a16="http://schemas.microsoft.com/office/drawing/2014/main" id="{97E8552A-EAEA-004B-63DC-43134A9AFE51}"/>
              </a:ext>
            </a:extLst>
          </p:cNvPr>
          <p:cNvPicPr>
            <a:picLocks noGrp="1" noChangeAspect="1"/>
          </p:cNvPicPr>
          <p:nvPr>
            <p:ph idx="1"/>
          </p:nvPr>
        </p:nvPicPr>
        <p:blipFill>
          <a:blip r:embed="rId4"/>
          <a:stretch>
            <a:fillRect/>
          </a:stretch>
        </p:blipFill>
        <p:spPr>
          <a:xfrm>
            <a:off x="1468606" y="2189090"/>
            <a:ext cx="9254788" cy="4311054"/>
          </a:xfrm>
        </p:spPr>
      </p:pic>
    </p:spTree>
    <p:extLst>
      <p:ext uri="{BB962C8B-B14F-4D97-AF65-F5344CB8AC3E}">
        <p14:creationId xmlns:p14="http://schemas.microsoft.com/office/powerpoint/2010/main" val="222425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0A86-5C90-4A7D-3149-53C3180F0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21DE1-E15B-7C16-3E2D-CCD02C70C97B}"/>
              </a:ext>
            </a:extLst>
          </p:cNvPr>
          <p:cNvSpPr>
            <a:spLocks noGrp="1"/>
          </p:cNvSpPr>
          <p:nvPr>
            <p:ph type="title"/>
          </p:nvPr>
        </p:nvSpPr>
        <p:spPr>
          <a:xfrm>
            <a:off x="828823" y="358208"/>
            <a:ext cx="10515600" cy="1325563"/>
          </a:xfrm>
        </p:spPr>
        <p:txBody>
          <a:bodyPr>
            <a:normAutofit/>
          </a:bodyPr>
          <a:lstStyle/>
          <a:p>
            <a:pPr algn="ctr"/>
            <a:r>
              <a:rPr lang="en-US" b="1">
                <a:solidFill>
                  <a:srgbClr val="002060"/>
                </a:solidFill>
                <a:latin typeface="Arial"/>
                <a:cs typeface="Arial"/>
              </a:rPr>
              <a:t>Sample of Recent GCMC Events</a:t>
            </a:r>
          </a:p>
        </p:txBody>
      </p:sp>
      <p:sp>
        <p:nvSpPr>
          <p:cNvPr id="5" name="Rectangle 4">
            <a:extLst>
              <a:ext uri="{FF2B5EF4-FFF2-40B4-BE49-F238E27FC236}">
                <a16:creationId xmlns:a16="http://schemas.microsoft.com/office/drawing/2014/main" id="{68E99BFB-B0C0-086F-D182-1991E3F8591E}"/>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DC4BDE1E-BB66-9083-3E01-895BA94588C5}"/>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9F25072E-5CCC-4395-310E-E53451D59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pic>
        <p:nvPicPr>
          <p:cNvPr id="9" name="Content Placeholder 7" descr="May be a graphic of text that says 'Job Alerts: Finance Financial Risk Management In-Semester Winter Intern Business Banking Intern Paradigm Changers Alternative Investments Summer Intern 2024 Corporate Analyst Program- Finance (Berkeley Heights, NJ) CASTLE PARK INVESTMENTS jovia Union Financial Credit naic National NationalAssoation Association fiserv. Investment Companies London Stock Exchange Group Financial Services Associate Programme (Capital Markets) 2024 To view these and more, login at https://baruchjoinhandshake.com'">
            <a:extLst>
              <a:ext uri="{FF2B5EF4-FFF2-40B4-BE49-F238E27FC236}">
                <a16:creationId xmlns:a16="http://schemas.microsoft.com/office/drawing/2014/main" id="{BA6E3404-1878-CBD7-4BB3-16D83108C764}"/>
              </a:ext>
            </a:extLst>
          </p:cNvPr>
          <p:cNvPicPr>
            <a:picLocks noGrp="1" noChangeAspect="1"/>
          </p:cNvPicPr>
          <p:nvPr>
            <p:ph idx="1"/>
          </p:nvPr>
        </p:nvPicPr>
        <p:blipFill>
          <a:blip r:embed="rId4"/>
          <a:stretch>
            <a:fillRect/>
          </a:stretch>
        </p:blipFill>
        <p:spPr>
          <a:xfrm>
            <a:off x="1701535" y="3700509"/>
            <a:ext cx="4229724" cy="2379220"/>
          </a:xfrm>
        </p:spPr>
      </p:pic>
      <p:pic>
        <p:nvPicPr>
          <p:cNvPr id="10" name="Picture 9" descr="May be an image of text that says 'Upcoming Events at the GCMC London Stock Exchange Group Student Open Day Mastercard Taiwan D&amp;S 2024 Campus Recruitment Info Session Monday November 6 10:45 am 2:00 pm EST Public Finance Coffee Chats Tuesday, November 7 8:00 pm 9:30 pm CST Accenture Technology Innovation Summer Internship Intro and Q&amp;A Wednesday, November 8 2:00 pm 4:00 pm EST Wednesday, November 8 3:00 pm 4:15 pm PST'">
            <a:extLst>
              <a:ext uri="{FF2B5EF4-FFF2-40B4-BE49-F238E27FC236}">
                <a16:creationId xmlns:a16="http://schemas.microsoft.com/office/drawing/2014/main" id="{2F018B10-D330-A148-C6CF-A43141F294EF}"/>
              </a:ext>
            </a:extLst>
          </p:cNvPr>
          <p:cNvPicPr>
            <a:picLocks noChangeAspect="1"/>
          </p:cNvPicPr>
          <p:nvPr/>
        </p:nvPicPr>
        <p:blipFill>
          <a:blip r:embed="rId5"/>
          <a:stretch>
            <a:fillRect/>
          </a:stretch>
        </p:blipFill>
        <p:spPr>
          <a:xfrm>
            <a:off x="1922252" y="1707544"/>
            <a:ext cx="3518220" cy="1969191"/>
          </a:xfrm>
          <a:prstGeom prst="rect">
            <a:avLst/>
          </a:prstGeom>
        </p:spPr>
      </p:pic>
      <p:pic>
        <p:nvPicPr>
          <p:cNvPr id="11" name="Picture 2">
            <a:extLst>
              <a:ext uri="{FF2B5EF4-FFF2-40B4-BE49-F238E27FC236}">
                <a16:creationId xmlns:a16="http://schemas.microsoft.com/office/drawing/2014/main" id="{AECC591D-FAD2-9793-1A73-5A9332E0F9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5336" y="1707544"/>
            <a:ext cx="4223104" cy="42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19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04641-0577-E101-A0AE-3D5CF1772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B2D9B-B51E-A468-4CB0-3A12DCAD0B58}"/>
              </a:ext>
            </a:extLst>
          </p:cNvPr>
          <p:cNvSpPr>
            <a:spLocks noGrp="1"/>
          </p:cNvSpPr>
          <p:nvPr>
            <p:ph type="title"/>
          </p:nvPr>
        </p:nvSpPr>
        <p:spPr>
          <a:xfrm>
            <a:off x="828823" y="688255"/>
            <a:ext cx="10515600" cy="1325563"/>
          </a:xfrm>
        </p:spPr>
        <p:txBody>
          <a:bodyPr>
            <a:normAutofit fontScale="90000"/>
          </a:bodyPr>
          <a:lstStyle/>
          <a:p>
            <a:pPr algn="ctr"/>
            <a:r>
              <a:rPr lang="en-US" b="1">
                <a:solidFill>
                  <a:srgbClr val="002060"/>
                </a:solidFill>
                <a:latin typeface="Arial"/>
                <a:cs typeface="Arial"/>
              </a:rPr>
              <a:t>Firms Employing 2022-23 MS Finance Graduates</a:t>
            </a:r>
            <a:br>
              <a:rPr lang="en-US" b="1">
                <a:solidFill>
                  <a:srgbClr val="002060"/>
                </a:solidFill>
                <a:latin typeface="Arial"/>
                <a:cs typeface="Arial"/>
              </a:rPr>
            </a:br>
            <a:endParaRPr lang="en-US" b="1">
              <a:solidFill>
                <a:srgbClr val="002060"/>
              </a:solidFill>
              <a:latin typeface="Arial"/>
              <a:cs typeface="Arial"/>
            </a:endParaRPr>
          </a:p>
        </p:txBody>
      </p:sp>
      <p:sp>
        <p:nvSpPr>
          <p:cNvPr id="5" name="Rectangle 4">
            <a:extLst>
              <a:ext uri="{FF2B5EF4-FFF2-40B4-BE49-F238E27FC236}">
                <a16:creationId xmlns:a16="http://schemas.microsoft.com/office/drawing/2014/main" id="{DFCC585C-F2E8-46B3-121B-C8C7C00AFB66}"/>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AF3742EB-9350-BD8C-BC4B-DC938EAA2DE2}"/>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35233510-E4BF-43DF-1265-1616DA840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
        <p:nvSpPr>
          <p:cNvPr id="6" name="Content Placeholder 5">
            <a:extLst>
              <a:ext uri="{FF2B5EF4-FFF2-40B4-BE49-F238E27FC236}">
                <a16:creationId xmlns:a16="http://schemas.microsoft.com/office/drawing/2014/main" id="{2A32A7AB-BB23-84F6-D373-23289667DAF7}"/>
              </a:ext>
            </a:extLst>
          </p:cNvPr>
          <p:cNvSpPr>
            <a:spLocks noGrp="1"/>
          </p:cNvSpPr>
          <p:nvPr>
            <p:ph sz="half" idx="1"/>
          </p:nvPr>
        </p:nvSpPr>
        <p:spPr>
          <a:xfrm>
            <a:off x="1740956" y="1871105"/>
            <a:ext cx="7168293" cy="4351338"/>
          </a:xfrm>
        </p:spPr>
        <p:txBody>
          <a:bodyPr/>
          <a:lstStyle/>
          <a:p>
            <a:pPr marL="285750" indent="-285750">
              <a:buFont typeface="Arial" panose="020B0604020202020204" pitchFamily="34" charset="0"/>
              <a:buChar char="•"/>
            </a:pPr>
            <a:r>
              <a:rPr lang="en-US">
                <a:ea typeface="+mn-lt"/>
                <a:cs typeface="Times New Roman" panose="02020603050405020304" pitchFamily="18" charset="0"/>
              </a:rPr>
              <a:t>Accenture </a:t>
            </a:r>
          </a:p>
          <a:p>
            <a:pPr marL="285750" indent="-285750">
              <a:buFont typeface="Arial" panose="020B0604020202020204" pitchFamily="34" charset="0"/>
              <a:buChar char="•"/>
            </a:pPr>
            <a:r>
              <a:rPr lang="en-US">
                <a:ea typeface="+mn-lt"/>
                <a:cs typeface="Times New Roman" panose="02020603050405020304" pitchFamily="18" charset="0"/>
              </a:rPr>
              <a:t>American Express</a:t>
            </a:r>
          </a:p>
          <a:p>
            <a:pPr marL="285750" indent="-285750">
              <a:buFont typeface="Arial" panose="020B0604020202020204" pitchFamily="34" charset="0"/>
              <a:buChar char="•"/>
            </a:pPr>
            <a:r>
              <a:rPr lang="en-US">
                <a:ea typeface="+mn-lt"/>
                <a:cs typeface="Times New Roman" panose="02020603050405020304" pitchFamily="18" charset="0"/>
              </a:rPr>
              <a:t>Citi</a:t>
            </a:r>
          </a:p>
          <a:p>
            <a:pPr marL="285750" indent="-285750">
              <a:buFont typeface="Arial" panose="020B0604020202020204" pitchFamily="34" charset="0"/>
              <a:buChar char="•"/>
            </a:pPr>
            <a:r>
              <a:rPr lang="en-US">
                <a:ea typeface="+mn-lt"/>
                <a:cs typeface="Times New Roman" panose="02020603050405020304" pitchFamily="18" charset="0"/>
              </a:rPr>
              <a:t>Deloitte </a:t>
            </a:r>
          </a:p>
          <a:p>
            <a:pPr marL="285750" indent="-285750">
              <a:buFont typeface="Arial" panose="020B0604020202020204" pitchFamily="34" charset="0"/>
              <a:buChar char="•"/>
            </a:pPr>
            <a:r>
              <a:rPr lang="en-US">
                <a:ea typeface="+mn-lt"/>
                <a:cs typeface="Times New Roman" panose="02020603050405020304" pitchFamily="18" charset="0"/>
              </a:rPr>
              <a:t>J.P. Morgan </a:t>
            </a:r>
          </a:p>
          <a:p>
            <a:pPr marL="285750" indent="-285750">
              <a:buFont typeface="Arial" panose="020B0604020202020204" pitchFamily="34" charset="0"/>
              <a:buChar char="•"/>
            </a:pPr>
            <a:r>
              <a:rPr lang="en-US">
                <a:ea typeface="+mn-lt"/>
                <a:cs typeface="Times New Roman" panose="02020603050405020304" pitchFamily="18" charset="0"/>
              </a:rPr>
              <a:t>Morgan Stanley</a:t>
            </a:r>
          </a:p>
          <a:p>
            <a:pPr marL="285750" indent="-285750">
              <a:buFont typeface="Arial" panose="020B0604020202020204" pitchFamily="34" charset="0"/>
              <a:buChar char="•"/>
            </a:pPr>
            <a:r>
              <a:rPr lang="en-US">
                <a:ea typeface="+mn-lt"/>
                <a:cs typeface="Times New Roman" panose="02020603050405020304" pitchFamily="18" charset="0"/>
              </a:rPr>
              <a:t>New York Life Insurance Company </a:t>
            </a:r>
            <a:endParaRPr lang="en-US">
              <a:cs typeface="Times New Roman" panose="02020603050405020304" pitchFamily="18" charset="0"/>
            </a:endParaRPr>
          </a:p>
          <a:p>
            <a:endParaRPr lang="en-US"/>
          </a:p>
        </p:txBody>
      </p:sp>
    </p:spTree>
    <p:extLst>
      <p:ext uri="{BB962C8B-B14F-4D97-AF65-F5344CB8AC3E}">
        <p14:creationId xmlns:p14="http://schemas.microsoft.com/office/powerpoint/2010/main" val="2601570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CDE6C-1B2E-F9F9-16FF-4F9ACE5E3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4EC32-AA10-B05B-C051-EA665B42E4EC}"/>
              </a:ext>
            </a:extLst>
          </p:cNvPr>
          <p:cNvSpPr>
            <a:spLocks noGrp="1"/>
          </p:cNvSpPr>
          <p:nvPr>
            <p:ph type="title"/>
          </p:nvPr>
        </p:nvSpPr>
        <p:spPr>
          <a:xfrm>
            <a:off x="828823" y="688255"/>
            <a:ext cx="10515600" cy="1325563"/>
          </a:xfrm>
        </p:spPr>
        <p:txBody>
          <a:bodyPr>
            <a:normAutofit/>
          </a:bodyPr>
          <a:lstStyle/>
          <a:p>
            <a:pPr algn="ctr"/>
            <a:r>
              <a:rPr lang="en-US" b="1">
                <a:solidFill>
                  <a:srgbClr val="002060"/>
                </a:solidFill>
                <a:latin typeface="Arial"/>
                <a:cs typeface="Arial"/>
              </a:rPr>
              <a:t>Admissions Timeline</a:t>
            </a:r>
          </a:p>
        </p:txBody>
      </p:sp>
      <p:sp>
        <p:nvSpPr>
          <p:cNvPr id="5" name="Rectangle 4">
            <a:extLst>
              <a:ext uri="{FF2B5EF4-FFF2-40B4-BE49-F238E27FC236}">
                <a16:creationId xmlns:a16="http://schemas.microsoft.com/office/drawing/2014/main" id="{9856684A-72A6-FBF6-F246-3699A4DC9632}"/>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40930BC4-D2F7-1063-9FCD-E727ED963ED9}"/>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A040B81-6920-1FBD-5A47-2CF7B034F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graphicFrame>
        <p:nvGraphicFramePr>
          <p:cNvPr id="9" name="Diagram 8">
            <a:extLst>
              <a:ext uri="{FF2B5EF4-FFF2-40B4-BE49-F238E27FC236}">
                <a16:creationId xmlns:a16="http://schemas.microsoft.com/office/drawing/2014/main" id="{A5C55D92-AFAC-46A3-4FC8-3DD1A0C1EC7F}"/>
              </a:ext>
            </a:extLst>
          </p:cNvPr>
          <p:cNvGraphicFramePr/>
          <p:nvPr>
            <p:extLst>
              <p:ext uri="{D42A27DB-BD31-4B8C-83A1-F6EECF244321}">
                <p14:modId xmlns:p14="http://schemas.microsoft.com/office/powerpoint/2010/main" val="3934475256"/>
              </p:ext>
            </p:extLst>
          </p:nvPr>
        </p:nvGraphicFramePr>
        <p:xfrm>
          <a:off x="2595800" y="1936544"/>
          <a:ext cx="6981645" cy="41495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96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7DFF6-CE55-98BF-A9C4-81F4C714CA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F8F51-22E9-6953-CA0D-B097D5723E38}"/>
              </a:ext>
            </a:extLst>
          </p:cNvPr>
          <p:cNvSpPr>
            <a:spLocks noGrp="1"/>
          </p:cNvSpPr>
          <p:nvPr>
            <p:ph type="title"/>
          </p:nvPr>
        </p:nvSpPr>
        <p:spPr>
          <a:xfrm>
            <a:off x="661457" y="450376"/>
            <a:ext cx="10774245" cy="1325563"/>
          </a:xfrm>
        </p:spPr>
        <p:txBody>
          <a:bodyPr>
            <a:noAutofit/>
          </a:bodyPr>
          <a:lstStyle/>
          <a:p>
            <a:pPr algn="ctr"/>
            <a:r>
              <a:rPr lang="en-US" b="1">
                <a:solidFill>
                  <a:srgbClr val="002060"/>
                </a:solidFill>
                <a:latin typeface="Arial"/>
                <a:cs typeface="Arial"/>
              </a:rPr>
              <a:t>MS Finance Program Highlights Recap</a:t>
            </a:r>
          </a:p>
        </p:txBody>
      </p:sp>
      <p:sp>
        <p:nvSpPr>
          <p:cNvPr id="3" name="Content Placeholder 2">
            <a:extLst>
              <a:ext uri="{FF2B5EF4-FFF2-40B4-BE49-F238E27FC236}">
                <a16:creationId xmlns:a16="http://schemas.microsoft.com/office/drawing/2014/main" id="{3701328C-1DF1-3C7E-1393-8D07C282330D}"/>
              </a:ext>
            </a:extLst>
          </p:cNvPr>
          <p:cNvSpPr>
            <a:spLocks noGrp="1"/>
          </p:cNvSpPr>
          <p:nvPr>
            <p:ph sz="half" idx="1"/>
          </p:nvPr>
        </p:nvSpPr>
        <p:spPr>
          <a:xfrm>
            <a:off x="661457" y="1592524"/>
            <a:ext cx="11194658" cy="4351338"/>
          </a:xfrm>
        </p:spPr>
        <p:txBody>
          <a:bodyPr vert="horz" lIns="91440" tIns="45720" rIns="91440" bIns="45720" rtlCol="0" anchor="t">
            <a:noAutofit/>
          </a:bodyPr>
          <a:lstStyle/>
          <a:p>
            <a:pPr marL="0" indent="0">
              <a:buNone/>
            </a:pPr>
            <a:r>
              <a:rPr lang="en-US" sz="1800" b="1">
                <a:cs typeface="Times New Roman" panose="02020603050405020304" pitchFamily="18" charset="0"/>
              </a:rPr>
              <a:t>Excellent location</a:t>
            </a:r>
          </a:p>
          <a:p>
            <a:pPr marL="285750" indent="-285750">
              <a:buFont typeface="Arial" panose="020B0604020202020204" pitchFamily="34" charset="0"/>
              <a:buChar char="•"/>
            </a:pPr>
            <a:r>
              <a:rPr lang="en-US" sz="1800">
                <a:cs typeface="Times New Roman" panose="02020603050405020304" pitchFamily="18" charset="0"/>
              </a:rPr>
              <a:t>In the heart of Manhattan, New York City</a:t>
            </a:r>
          </a:p>
          <a:p>
            <a:pPr marL="285750" indent="-285750">
              <a:buFont typeface="Arial" panose="020B0604020202020204" pitchFamily="34" charset="0"/>
              <a:buChar char="•"/>
            </a:pPr>
            <a:r>
              <a:rPr lang="en-US" sz="1800">
                <a:cs typeface="Times New Roman" panose="02020603050405020304" pitchFamily="18" charset="0"/>
              </a:rPr>
              <a:t>A stone’s throw away from Wall Street</a:t>
            </a:r>
          </a:p>
          <a:p>
            <a:pPr marL="0" indent="0">
              <a:buNone/>
            </a:pPr>
            <a:r>
              <a:rPr lang="en-US" sz="1800" b="1">
                <a:cs typeface="Times New Roman" panose="02020603050405020304" pitchFamily="18" charset="0"/>
              </a:rPr>
              <a:t>Long OPT</a:t>
            </a:r>
          </a:p>
          <a:p>
            <a:pPr marL="285750" indent="-285750">
              <a:buFont typeface="Arial" panose="020B0604020202020204" pitchFamily="34" charset="0"/>
              <a:buChar char="•"/>
            </a:pPr>
            <a:r>
              <a:rPr lang="en-US" sz="1800">
                <a:cs typeface="Times New Roman" panose="02020603050405020304" pitchFamily="18" charset="0"/>
              </a:rPr>
              <a:t>STEM designated program</a:t>
            </a:r>
          </a:p>
          <a:p>
            <a:pPr marL="285750" indent="-285750">
              <a:buFont typeface="Arial" panose="020B0604020202020204" pitchFamily="34" charset="0"/>
              <a:buChar char="•"/>
            </a:pPr>
            <a:r>
              <a:rPr lang="en-US" sz="1800">
                <a:cs typeface="Times New Roman" panose="02020603050405020304" pitchFamily="18" charset="0"/>
              </a:rPr>
              <a:t>Up to three years of OPT</a:t>
            </a:r>
          </a:p>
          <a:p>
            <a:pPr marL="0" indent="0">
              <a:buNone/>
            </a:pPr>
            <a:r>
              <a:rPr lang="en-US" sz="1800" b="1">
                <a:cs typeface="Times New Roman" panose="02020603050405020304" pitchFamily="18" charset="0"/>
              </a:rPr>
              <a:t>Remarkable ROI</a:t>
            </a:r>
          </a:p>
          <a:p>
            <a:pPr marL="285750" indent="-285750">
              <a:buFont typeface="Arial" panose="020B0604020202020204" pitchFamily="34" charset="0"/>
              <a:buChar char="•"/>
            </a:pPr>
            <a:r>
              <a:rPr lang="en-US" sz="1800">
                <a:cs typeface="Times New Roman" panose="02020603050405020304" pitchFamily="18" charset="0"/>
              </a:rPr>
              <a:t>1.2 x In-state tuition rate</a:t>
            </a:r>
          </a:p>
          <a:p>
            <a:pPr marL="0" indent="0">
              <a:buNone/>
            </a:pPr>
            <a:r>
              <a:rPr lang="en-US" sz="1800" b="1">
                <a:cs typeface="Times New Roman" panose="02020603050405020304" pitchFamily="18" charset="0"/>
              </a:rPr>
              <a:t>Prestigious partner schools</a:t>
            </a:r>
          </a:p>
          <a:p>
            <a:pPr marL="285750" indent="-285750">
              <a:buFont typeface="Arial" panose="020B0604020202020204" pitchFamily="34" charset="0"/>
              <a:buChar char="•"/>
            </a:pPr>
            <a:r>
              <a:rPr lang="en-US" sz="1800">
                <a:cs typeface="Times New Roman" panose="02020603050405020304" pitchFamily="18" charset="0"/>
              </a:rPr>
              <a:t>First cohort from Peking University in 2017</a:t>
            </a:r>
          </a:p>
          <a:p>
            <a:pPr marL="285750" indent="-285750">
              <a:buFont typeface="Arial" panose="020B0604020202020204" pitchFamily="34" charset="0"/>
              <a:buChar char="•"/>
            </a:pPr>
            <a:r>
              <a:rPr lang="en-US" sz="1800">
                <a:cs typeface="Times New Roman" panose="02020603050405020304" pitchFamily="18" charset="0"/>
              </a:rPr>
              <a:t>10 partner schools in Asia and Europe</a:t>
            </a:r>
          </a:p>
          <a:p>
            <a:endParaRPr lang="en-US" sz="1800">
              <a:cs typeface="Times New Roman" panose="02020603050405020304" pitchFamily="18" charset="0"/>
            </a:endParaRPr>
          </a:p>
        </p:txBody>
      </p:sp>
      <p:sp>
        <p:nvSpPr>
          <p:cNvPr id="5" name="Rectangle 4">
            <a:extLst>
              <a:ext uri="{FF2B5EF4-FFF2-40B4-BE49-F238E27FC236}">
                <a16:creationId xmlns:a16="http://schemas.microsoft.com/office/drawing/2014/main" id="{F6D1F404-4AE3-009F-44F3-C9F679B5CE32}"/>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FB4B6BAA-804B-E942-FEB1-A8DF7DE21D18}"/>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A69B9A1-AF0F-EB59-CC30-68929CF54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Tree>
    <p:extLst>
      <p:ext uri="{BB962C8B-B14F-4D97-AF65-F5344CB8AC3E}">
        <p14:creationId xmlns:p14="http://schemas.microsoft.com/office/powerpoint/2010/main" val="473510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verything to know about Central Park, New York City">
            <a:extLst>
              <a:ext uri="{FF2B5EF4-FFF2-40B4-BE49-F238E27FC236}">
                <a16:creationId xmlns:a16="http://schemas.microsoft.com/office/drawing/2014/main" id="{5A08C365-3F87-1E6C-CA7F-83EF71D951B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08" r="27428" b="19363"/>
          <a:stretch/>
        </p:blipFill>
        <p:spPr bwMode="auto">
          <a:xfrm>
            <a:off x="0" y="0"/>
            <a:ext cx="774090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ttle Girl Statue Stands Up to Iconic Wall Street Bull (and Masculinity)">
            <a:extLst>
              <a:ext uri="{FF2B5EF4-FFF2-40B4-BE49-F238E27FC236}">
                <a16:creationId xmlns:a16="http://schemas.microsoft.com/office/drawing/2014/main" id="{BC573A4D-414F-B82D-748B-4355301270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19" r="9951" b="-5"/>
          <a:stretch/>
        </p:blipFill>
        <p:spPr bwMode="auto">
          <a:xfrm>
            <a:off x="7657834" y="3246386"/>
            <a:ext cx="4551780" cy="36116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881F86B-4F8B-E35C-8F21-A73418EAA65E}"/>
              </a:ext>
            </a:extLst>
          </p:cNvPr>
          <p:cNvPicPr>
            <a:picLocks noChangeAspect="1"/>
          </p:cNvPicPr>
          <p:nvPr/>
        </p:nvPicPr>
        <p:blipFill rotWithShape="1">
          <a:blip r:embed="rId4">
            <a:extLst>
              <a:ext uri="{28A0092B-C50C-407E-A947-70E740481C1C}">
                <a14:useLocalDpi xmlns:a14="http://schemas.microsoft.com/office/drawing/2010/main" val="0"/>
              </a:ext>
            </a:extLst>
          </a:blip>
          <a:srcRect l="2484" r="13386" b="-5"/>
          <a:stretch/>
        </p:blipFill>
        <p:spPr>
          <a:xfrm>
            <a:off x="7640220" y="0"/>
            <a:ext cx="4551780" cy="3611613"/>
          </a:xfrm>
          <a:prstGeom prst="rect">
            <a:avLst/>
          </a:prstGeom>
        </p:spPr>
      </p:pic>
      <p:sp>
        <p:nvSpPr>
          <p:cNvPr id="2" name="Rectangle 1">
            <a:extLst>
              <a:ext uri="{FF2B5EF4-FFF2-40B4-BE49-F238E27FC236}">
                <a16:creationId xmlns:a16="http://schemas.microsoft.com/office/drawing/2014/main" id="{C3BC0C2B-3654-9CBD-7690-E57CE162632E}"/>
              </a:ext>
            </a:extLst>
          </p:cNvPr>
          <p:cNvSpPr/>
          <p:nvPr/>
        </p:nvSpPr>
        <p:spPr>
          <a:xfrm>
            <a:off x="2889849" y="2743200"/>
            <a:ext cx="5520905" cy="15067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A9E080-5233-DA18-5A20-40F8EABF145E}"/>
              </a:ext>
            </a:extLst>
          </p:cNvPr>
          <p:cNvSpPr txBox="1"/>
          <p:nvPr/>
        </p:nvSpPr>
        <p:spPr>
          <a:xfrm>
            <a:off x="3005154" y="3284218"/>
            <a:ext cx="5290293" cy="424732"/>
          </a:xfrm>
          <a:prstGeom prst="rect">
            <a:avLst/>
          </a:prstGeom>
          <a:noFill/>
        </p:spPr>
        <p:txBody>
          <a:bodyPr wrap="square">
            <a:spAutoFit/>
          </a:bodyPr>
          <a:lstStyle/>
          <a:p>
            <a:pPr algn="ctr">
              <a:lnSpc>
                <a:spcPct val="90000"/>
              </a:lnSpc>
              <a:spcBef>
                <a:spcPct val="0"/>
              </a:spcBef>
              <a:spcAft>
                <a:spcPts val="600"/>
              </a:spcAft>
            </a:pPr>
            <a:r>
              <a:rPr lang="en-US" sz="2400" b="1">
                <a:solidFill>
                  <a:srgbClr val="002060"/>
                </a:solidFill>
                <a:latin typeface="Times New Roman" panose="02020603050405020304" pitchFamily="18" charset="0"/>
                <a:cs typeface="Times New Roman" panose="02020603050405020304" pitchFamily="18" charset="0"/>
              </a:rPr>
              <a:t>We hope to welcome you to New York!</a:t>
            </a:r>
          </a:p>
        </p:txBody>
      </p:sp>
      <p:cxnSp>
        <p:nvCxnSpPr>
          <p:cNvPr id="7" name="Straight Connector 6">
            <a:extLst>
              <a:ext uri="{FF2B5EF4-FFF2-40B4-BE49-F238E27FC236}">
                <a16:creationId xmlns:a16="http://schemas.microsoft.com/office/drawing/2014/main" id="{49101C69-C737-DF24-66B1-1CC1E7D9B47A}"/>
              </a:ext>
            </a:extLst>
          </p:cNvPr>
          <p:cNvCxnSpPr/>
          <p:nvPr/>
        </p:nvCxnSpPr>
        <p:spPr>
          <a:xfrm>
            <a:off x="3492080" y="2836604"/>
            <a:ext cx="756745" cy="0"/>
          </a:xfrm>
          <a:prstGeom prst="line">
            <a:avLst/>
          </a:prstGeom>
          <a:ln w="76200">
            <a:solidFill>
              <a:schemeClr val="accent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28318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312680-9319-7DF5-8227-9F6A71BC0868}"/>
              </a:ext>
            </a:extLst>
          </p:cNvPr>
          <p:cNvSpPr>
            <a:spLocks noGrp="1"/>
          </p:cNvSpPr>
          <p:nvPr>
            <p:ph type="body" idx="1"/>
          </p:nvPr>
        </p:nvSpPr>
        <p:spPr>
          <a:xfrm>
            <a:off x="845389" y="1928813"/>
            <a:ext cx="10515600" cy="2851067"/>
          </a:xfrm>
        </p:spPr>
        <p:txBody>
          <a:bodyPr>
            <a:noAutofit/>
          </a:bodyPr>
          <a:lstStyle/>
          <a:p>
            <a:r>
              <a:rPr lang="en-US" sz="2000">
                <a:solidFill>
                  <a:schemeClr val="bg1"/>
                </a:solidFill>
                <a:latin typeface="Arial" panose="020B0604020202020204" pitchFamily="34" charset="0"/>
                <a:cs typeface="Arial" panose="020B0604020202020204" pitchFamily="34" charset="0"/>
              </a:rPr>
              <a:t>Email: </a:t>
            </a:r>
            <a:r>
              <a:rPr lang="en-US" sz="2000">
                <a:solidFill>
                  <a:schemeClr val="bg1"/>
                </a:solidFill>
                <a:latin typeface="Arial" panose="020B0604020202020204" pitchFamily="34" charset="0"/>
                <a:cs typeface="Arial" panose="020B0604020202020204" pitchFamily="34" charset="0"/>
                <a:hlinkClick r:id="rId3"/>
              </a:rPr>
              <a:t>ZicklinGlobal@baruch.cuny.edu</a:t>
            </a:r>
            <a:endParaRPr lang="en-US" sz="2000">
              <a:solidFill>
                <a:schemeClr val="bg1"/>
              </a:solidFill>
              <a:latin typeface="Arial" panose="020B0604020202020204" pitchFamily="34" charset="0"/>
              <a:cs typeface="Arial" panose="020B0604020202020204" pitchFamily="34" charset="0"/>
            </a:endParaRPr>
          </a:p>
          <a:p>
            <a:endParaRPr lang="en-US" sz="2000">
              <a:solidFill>
                <a:schemeClr val="bg1"/>
              </a:solidFill>
              <a:latin typeface="Arial" panose="020B0604020202020204" pitchFamily="34" charset="0"/>
              <a:cs typeface="Arial" panose="020B0604020202020204" pitchFamily="34" charset="0"/>
            </a:endParaRPr>
          </a:p>
          <a:p>
            <a:r>
              <a:rPr lang="en-US" sz="2000">
                <a:solidFill>
                  <a:schemeClr val="bg1"/>
                </a:solidFill>
                <a:latin typeface="Arial" panose="020B0604020202020204" pitchFamily="34" charset="0"/>
                <a:cs typeface="Arial" panose="020B0604020202020204" pitchFamily="34" charset="0"/>
              </a:rPr>
              <a:t>Phone: +1 646.312.3075</a:t>
            </a:r>
          </a:p>
          <a:p>
            <a:endParaRPr lang="en-US" sz="2000">
              <a:solidFill>
                <a:schemeClr val="bg1"/>
              </a:solidFill>
              <a:latin typeface="Arial" panose="020B0604020202020204" pitchFamily="34" charset="0"/>
              <a:cs typeface="Arial" panose="020B0604020202020204" pitchFamily="34" charset="0"/>
            </a:endParaRPr>
          </a:p>
          <a:p>
            <a:r>
              <a:rPr lang="en-US" sz="2000">
                <a:solidFill>
                  <a:schemeClr val="bg1"/>
                </a:solidFill>
                <a:latin typeface="Arial" panose="020B0604020202020204" pitchFamily="34" charset="0"/>
                <a:ea typeface="+mn-lt"/>
                <a:cs typeface="Arial" panose="020B0604020202020204" pitchFamily="34" charset="0"/>
              </a:rPr>
              <a:t>Websites: </a:t>
            </a:r>
          </a:p>
          <a:p>
            <a:r>
              <a:rPr lang="en-US" sz="2000">
                <a:solidFill>
                  <a:schemeClr val="bg1"/>
                </a:solidFill>
                <a:latin typeface="Arial" panose="020B0604020202020204" pitchFamily="34" charset="0"/>
                <a:ea typeface="+mn-lt"/>
                <a:cs typeface="Arial" panose="020B0604020202020204" pitchFamily="34" charset="0"/>
                <a:hlinkClick r:id="rId4"/>
              </a:rPr>
              <a:t>Global Zicklin</a:t>
            </a:r>
            <a:endParaRPr lang="en-US" sz="2000">
              <a:solidFill>
                <a:schemeClr val="bg1"/>
              </a:solidFill>
              <a:latin typeface="Arial" panose="020B0604020202020204" pitchFamily="34" charset="0"/>
              <a:ea typeface="+mn-lt"/>
              <a:cs typeface="Arial" panose="020B0604020202020204" pitchFamily="34" charset="0"/>
            </a:endParaRPr>
          </a:p>
          <a:p>
            <a:r>
              <a:rPr lang="en-US" sz="2000">
                <a:solidFill>
                  <a:schemeClr val="bg1"/>
                </a:solidFill>
                <a:latin typeface="Arial" panose="020B0604020202020204" pitchFamily="34" charset="0"/>
                <a:ea typeface="+mn-lt"/>
                <a:cs typeface="Arial" panose="020B0604020202020204" pitchFamily="34" charset="0"/>
                <a:hlinkClick r:id="rId5"/>
              </a:rPr>
              <a:t>MS Finance Curriculum</a:t>
            </a:r>
            <a:endParaRPr lang="en-US" sz="200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E38B0FFD-B72F-A84A-1AE8-90829DBE346A}"/>
              </a:ext>
            </a:extLst>
          </p:cNvPr>
          <p:cNvSpPr>
            <a:spLocks noGrp="1"/>
          </p:cNvSpPr>
          <p:nvPr>
            <p:ph type="title"/>
          </p:nvPr>
        </p:nvSpPr>
        <p:spPr>
          <a:xfrm>
            <a:off x="845389" y="-269001"/>
            <a:ext cx="10515600" cy="1719262"/>
          </a:xfrm>
        </p:spPr>
        <p:txBody>
          <a:bodyPr/>
          <a:lstStyle/>
          <a:p>
            <a:pPr algn="ctr">
              <a:lnSpc>
                <a:spcPct val="100000"/>
              </a:lnSpc>
            </a:pPr>
            <a:r>
              <a:rPr lang="en-US" b="1" i="1">
                <a:solidFill>
                  <a:schemeClr val="bg1"/>
                </a:solidFill>
                <a:latin typeface="Arial" panose="020B0604020202020204" pitchFamily="34" charset="0"/>
                <a:cs typeface="Arial" panose="020B0604020202020204" pitchFamily="34" charset="0"/>
              </a:rPr>
              <a:t>Thank You!</a:t>
            </a:r>
          </a:p>
        </p:txBody>
      </p:sp>
      <p:sp>
        <p:nvSpPr>
          <p:cNvPr id="4" name="Footer Placeholder 3">
            <a:extLst>
              <a:ext uri="{FF2B5EF4-FFF2-40B4-BE49-F238E27FC236}">
                <a16:creationId xmlns:a16="http://schemas.microsoft.com/office/drawing/2014/main" id="{A2952945-6A74-7BC7-C5B5-0EF9FECCC99B}"/>
              </a:ext>
            </a:extLst>
          </p:cNvPr>
          <p:cNvSpPr>
            <a:spLocks noGrp="1"/>
          </p:cNvSpPr>
          <p:nvPr>
            <p:ph type="ftr" sz="quarter" idx="11"/>
          </p:nvPr>
        </p:nvSpPr>
        <p:spPr>
          <a:xfrm>
            <a:off x="4044351" y="6051550"/>
            <a:ext cx="4114800" cy="365125"/>
          </a:xfrm>
        </p:spPr>
        <p:txBody>
          <a:bodyPr/>
          <a:lstStyle/>
          <a:p>
            <a:r>
              <a:rPr lang="en-US" sz="1800" b="1">
                <a:solidFill>
                  <a:schemeClr val="bg1"/>
                </a:solidFill>
                <a:latin typeface="Arial" panose="020B0604020202020204" pitchFamily="34" charset="0"/>
                <a:cs typeface="Arial" panose="020B0604020202020204" pitchFamily="34" charset="0"/>
              </a:rPr>
              <a:t>zicklin.baruch.cuny.edu</a:t>
            </a:r>
          </a:p>
        </p:txBody>
      </p:sp>
      <p:pic>
        <p:nvPicPr>
          <p:cNvPr id="2" name="Picture 1" descr="A black and white logo&#10;&#10;Description automatically generated">
            <a:extLst>
              <a:ext uri="{FF2B5EF4-FFF2-40B4-BE49-F238E27FC236}">
                <a16:creationId xmlns:a16="http://schemas.microsoft.com/office/drawing/2014/main" id="{B507950D-82E3-D831-46A9-82EE85181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0200" y="5016861"/>
            <a:ext cx="3589682" cy="797708"/>
          </a:xfrm>
          <a:prstGeom prst="rect">
            <a:avLst/>
          </a:prstGeom>
        </p:spPr>
      </p:pic>
    </p:spTree>
    <p:extLst>
      <p:ext uri="{BB962C8B-B14F-4D97-AF65-F5344CB8AC3E}">
        <p14:creationId xmlns:p14="http://schemas.microsoft.com/office/powerpoint/2010/main" val="3889279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99CE-132D-7ACA-3F20-7970E5B6476C}"/>
              </a:ext>
            </a:extLst>
          </p:cNvPr>
          <p:cNvSpPr>
            <a:spLocks noGrp="1"/>
          </p:cNvSpPr>
          <p:nvPr>
            <p:ph type="title"/>
          </p:nvPr>
        </p:nvSpPr>
        <p:spPr>
          <a:xfrm>
            <a:off x="703052" y="775031"/>
            <a:ext cx="11488948" cy="1325563"/>
          </a:xfrm>
        </p:spPr>
        <p:txBody>
          <a:bodyPr>
            <a:normAutofit fontScale="90000"/>
          </a:bodyPr>
          <a:lstStyle/>
          <a:p>
            <a:r>
              <a:rPr lang="en-US" b="1">
                <a:solidFill>
                  <a:srgbClr val="002060"/>
                </a:solidFill>
                <a:latin typeface="Arial"/>
                <a:cs typeface="Arial"/>
              </a:rPr>
              <a:t>You’ll Be Part of a Leading Urban University…</a:t>
            </a:r>
            <a:br>
              <a:rPr lang="en-US" b="1">
                <a:solidFill>
                  <a:srgbClr val="002060"/>
                </a:solidFill>
                <a:latin typeface="Arial"/>
                <a:cs typeface="Arial"/>
              </a:rPr>
            </a:br>
            <a:endParaRPr lang="en-US" b="1">
              <a:solidFill>
                <a:srgbClr val="002060"/>
              </a:solidFill>
              <a:latin typeface="Arial"/>
              <a:cs typeface="Arial"/>
            </a:endParaRPr>
          </a:p>
        </p:txBody>
      </p:sp>
      <p:sp>
        <p:nvSpPr>
          <p:cNvPr id="3" name="Content Placeholder 2">
            <a:extLst>
              <a:ext uri="{FF2B5EF4-FFF2-40B4-BE49-F238E27FC236}">
                <a16:creationId xmlns:a16="http://schemas.microsoft.com/office/drawing/2014/main" id="{7D1C0DBD-E675-E149-C4F3-915957AFBAFE}"/>
              </a:ext>
            </a:extLst>
          </p:cNvPr>
          <p:cNvSpPr>
            <a:spLocks noGrp="1"/>
          </p:cNvSpPr>
          <p:nvPr>
            <p:ph idx="1"/>
          </p:nvPr>
        </p:nvSpPr>
        <p:spPr>
          <a:xfrm>
            <a:off x="703052" y="1898130"/>
            <a:ext cx="10515600" cy="4351338"/>
          </a:xfrm>
        </p:spPr>
        <p:txBody>
          <a:bodyPr vert="horz" lIns="91440" tIns="45720" rIns="91440" bIns="45720" rtlCol="0" anchor="t">
            <a:normAutofit/>
          </a:bodyPr>
          <a:lstStyle/>
          <a:p>
            <a:pPr marL="0" indent="0">
              <a:buNone/>
            </a:pPr>
            <a:r>
              <a:rPr lang="en-US" sz="2400" b="1">
                <a:cs typeface="Arial"/>
              </a:rPr>
              <a:t>City University of New York</a:t>
            </a:r>
          </a:p>
          <a:p>
            <a:r>
              <a:rPr lang="en-US" sz="2400">
                <a:cs typeface="Arial"/>
              </a:rPr>
              <a:t>25 colleges across New York City</a:t>
            </a:r>
          </a:p>
          <a:p>
            <a:r>
              <a:rPr lang="en-US" sz="2400">
                <a:cs typeface="Arial"/>
              </a:rPr>
              <a:t>275,000 students</a:t>
            </a:r>
          </a:p>
          <a:p>
            <a:pPr marL="0" indent="0">
              <a:buNone/>
            </a:pPr>
            <a:endParaRPr lang="en-US" sz="2400">
              <a:cs typeface="Arial"/>
            </a:endParaRPr>
          </a:p>
          <a:p>
            <a:pPr marL="0" indent="0">
              <a:buNone/>
            </a:pPr>
            <a:r>
              <a:rPr lang="en-US" sz="2400" b="1">
                <a:cs typeface="Arial"/>
              </a:rPr>
              <a:t>Baruch College</a:t>
            </a:r>
          </a:p>
          <a:p>
            <a:r>
              <a:rPr lang="en-US" sz="2400">
                <a:cs typeface="Arial"/>
              </a:rPr>
              <a:t>Nearly 20,000 students</a:t>
            </a:r>
          </a:p>
          <a:p>
            <a:r>
              <a:rPr lang="en-US" sz="2400">
                <a:cs typeface="Arial"/>
              </a:rPr>
              <a:t>155 countries represented on campus with more than 100 languages spoken</a:t>
            </a:r>
          </a:p>
        </p:txBody>
      </p:sp>
      <p:sp>
        <p:nvSpPr>
          <p:cNvPr id="5" name="Rectangle 4">
            <a:extLst>
              <a:ext uri="{FF2B5EF4-FFF2-40B4-BE49-F238E27FC236}">
                <a16:creationId xmlns:a16="http://schemas.microsoft.com/office/drawing/2014/main" id="{40CBAD40-6F2F-D8BB-FA76-CC0F051BDA54}"/>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264E85FC-2A88-35E3-40BD-E2D512F4644A}"/>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8D53BA51-AD12-4EF5-4DD0-B4F8142CA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Tree>
    <p:extLst>
      <p:ext uri="{BB962C8B-B14F-4D97-AF65-F5344CB8AC3E}">
        <p14:creationId xmlns:p14="http://schemas.microsoft.com/office/powerpoint/2010/main" val="282695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A4618-2403-E1C3-728C-325304D70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A9851-5C6D-5053-B30B-E1AF82A8938A}"/>
              </a:ext>
            </a:extLst>
          </p:cNvPr>
          <p:cNvSpPr>
            <a:spLocks noGrp="1"/>
          </p:cNvSpPr>
          <p:nvPr>
            <p:ph type="title"/>
          </p:nvPr>
        </p:nvSpPr>
        <p:spPr>
          <a:xfrm>
            <a:off x="703052" y="880134"/>
            <a:ext cx="10515600" cy="1325563"/>
          </a:xfrm>
        </p:spPr>
        <p:txBody>
          <a:bodyPr>
            <a:normAutofit/>
          </a:bodyPr>
          <a:lstStyle/>
          <a:p>
            <a:r>
              <a:rPr lang="en-US" sz="4000" b="1">
                <a:solidFill>
                  <a:srgbClr val="002060"/>
                </a:solidFill>
                <a:latin typeface="Arial"/>
                <a:cs typeface="Arial"/>
              </a:rPr>
              <a:t>… with a home at Zicklin </a:t>
            </a:r>
            <a:br>
              <a:rPr lang="en-US" sz="4000" b="1">
                <a:solidFill>
                  <a:srgbClr val="002060"/>
                </a:solidFill>
                <a:latin typeface="Arial"/>
                <a:cs typeface="Arial"/>
              </a:rPr>
            </a:br>
            <a:endParaRPr lang="en-US" sz="4000" b="1">
              <a:solidFill>
                <a:srgbClr val="002060"/>
              </a:solidFill>
              <a:latin typeface="Arial"/>
              <a:cs typeface="Arial"/>
            </a:endParaRPr>
          </a:p>
        </p:txBody>
      </p:sp>
      <p:sp>
        <p:nvSpPr>
          <p:cNvPr id="3" name="Content Placeholder 2">
            <a:extLst>
              <a:ext uri="{FF2B5EF4-FFF2-40B4-BE49-F238E27FC236}">
                <a16:creationId xmlns:a16="http://schemas.microsoft.com/office/drawing/2014/main" id="{11533880-6AEA-46CC-F134-3734F2C6B154}"/>
              </a:ext>
            </a:extLst>
          </p:cNvPr>
          <p:cNvSpPr>
            <a:spLocks noGrp="1"/>
          </p:cNvSpPr>
          <p:nvPr>
            <p:ph idx="1"/>
          </p:nvPr>
        </p:nvSpPr>
        <p:spPr/>
        <p:txBody>
          <a:bodyPr vert="horz" lIns="91440" tIns="45720" rIns="91440" bIns="45720" rtlCol="0" anchor="t">
            <a:normAutofit/>
          </a:bodyPr>
          <a:lstStyle/>
          <a:p>
            <a:r>
              <a:rPr lang="en-US" sz="2400">
                <a:cs typeface="Arial"/>
              </a:rPr>
              <a:t>Zicklin School of Business</a:t>
            </a:r>
          </a:p>
          <a:p>
            <a:r>
              <a:rPr lang="en-US" sz="2400">
                <a:cs typeface="Arial"/>
              </a:rPr>
              <a:t>Founded as a Business School in 1919</a:t>
            </a:r>
          </a:p>
          <a:p>
            <a:r>
              <a:rPr lang="en-US" sz="2400">
                <a:cs typeface="Arial"/>
              </a:rPr>
              <a:t>Largest AACSB accredited residential school in the U.S.</a:t>
            </a:r>
          </a:p>
          <a:p>
            <a:r>
              <a:rPr lang="en-US" sz="2400">
                <a:cs typeface="Arial"/>
              </a:rPr>
              <a:t>120,000+ Zicklin alumni</a:t>
            </a:r>
          </a:p>
          <a:p>
            <a:r>
              <a:rPr lang="en-US" sz="2400">
                <a:cs typeface="Arial"/>
              </a:rPr>
              <a:t>28% International</a:t>
            </a:r>
          </a:p>
          <a:p>
            <a:r>
              <a:rPr lang="en-US" sz="2400">
                <a:cs typeface="Arial"/>
              </a:rPr>
              <a:t>2,700+ Graduate students</a:t>
            </a:r>
          </a:p>
          <a:p>
            <a:r>
              <a:rPr lang="en-US" sz="2400">
                <a:cs typeface="Arial"/>
              </a:rPr>
              <a:t>Academic Advisor dedicated to the GDD Program and your success!</a:t>
            </a:r>
          </a:p>
          <a:p>
            <a:pPr lvl="1"/>
            <a:r>
              <a:rPr lang="en-US">
                <a:cs typeface="Arial"/>
              </a:rPr>
              <a:t>Ms. Rong (Aloe) Yan</a:t>
            </a:r>
          </a:p>
          <a:p>
            <a:endParaRPr lang="en-US" sz="2400">
              <a:cs typeface="Arial"/>
            </a:endParaRPr>
          </a:p>
          <a:p>
            <a:endParaRPr lang="en-US" sz="2400">
              <a:cs typeface="Arial"/>
            </a:endParaRPr>
          </a:p>
        </p:txBody>
      </p:sp>
      <p:sp>
        <p:nvSpPr>
          <p:cNvPr id="5" name="Rectangle 4">
            <a:extLst>
              <a:ext uri="{FF2B5EF4-FFF2-40B4-BE49-F238E27FC236}">
                <a16:creationId xmlns:a16="http://schemas.microsoft.com/office/drawing/2014/main" id="{CA505F20-8CEE-8982-306C-4B33BED006F7}"/>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6864047B-9763-B968-E880-3A1A8CBAEC68}"/>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5913E177-F4F0-72A8-5136-2E8648B65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Tree>
    <p:extLst>
      <p:ext uri="{BB962C8B-B14F-4D97-AF65-F5344CB8AC3E}">
        <p14:creationId xmlns:p14="http://schemas.microsoft.com/office/powerpoint/2010/main" val="1161789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D8B9C-E7F7-F395-5CB1-151473D85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A6EBC-CBC3-AD9F-BA39-053ACA8BCA1F}"/>
              </a:ext>
            </a:extLst>
          </p:cNvPr>
          <p:cNvSpPr>
            <a:spLocks noGrp="1"/>
          </p:cNvSpPr>
          <p:nvPr>
            <p:ph type="title"/>
          </p:nvPr>
        </p:nvSpPr>
        <p:spPr>
          <a:xfrm>
            <a:off x="703052" y="608532"/>
            <a:ext cx="10515600" cy="1325563"/>
          </a:xfrm>
        </p:spPr>
        <p:txBody>
          <a:bodyPr>
            <a:normAutofit/>
          </a:bodyPr>
          <a:lstStyle/>
          <a:p>
            <a:r>
              <a:rPr lang="en-US" sz="4000" b="1">
                <a:solidFill>
                  <a:srgbClr val="002060"/>
                </a:solidFill>
                <a:latin typeface="Arial"/>
                <a:cs typeface="Arial"/>
              </a:rPr>
              <a:t>Why Baruch? Why Zicklin?</a:t>
            </a:r>
          </a:p>
        </p:txBody>
      </p:sp>
      <p:sp>
        <p:nvSpPr>
          <p:cNvPr id="3" name="Content Placeholder 2">
            <a:extLst>
              <a:ext uri="{FF2B5EF4-FFF2-40B4-BE49-F238E27FC236}">
                <a16:creationId xmlns:a16="http://schemas.microsoft.com/office/drawing/2014/main" id="{FD3CF045-6237-D961-B5CC-1198D1BBA0E1}"/>
              </a:ext>
            </a:extLst>
          </p:cNvPr>
          <p:cNvSpPr>
            <a:spLocks noGrp="1"/>
          </p:cNvSpPr>
          <p:nvPr>
            <p:ph idx="1"/>
          </p:nvPr>
        </p:nvSpPr>
        <p:spPr>
          <a:xfrm>
            <a:off x="703052" y="1633970"/>
            <a:ext cx="10515600" cy="4351338"/>
          </a:xfrm>
        </p:spPr>
        <p:txBody>
          <a:bodyPr vert="horz" lIns="91440" tIns="45720" rIns="91440" bIns="45720" rtlCol="0" anchor="t">
            <a:noAutofit/>
          </a:bodyPr>
          <a:lstStyle/>
          <a:p>
            <a:pPr marL="0" indent="0">
              <a:buNone/>
            </a:pPr>
            <a:r>
              <a:rPr lang="en-US" sz="2000" b="1">
                <a:cs typeface="Arial"/>
              </a:rPr>
              <a:t>Excellence and Access</a:t>
            </a:r>
          </a:p>
          <a:p>
            <a:pPr>
              <a:lnSpc>
                <a:spcPct val="100000"/>
              </a:lnSpc>
            </a:pPr>
            <a:r>
              <a:rPr lang="en-US" sz="1600">
                <a:cs typeface="Arial"/>
              </a:rPr>
              <a:t>Baruch is the </a:t>
            </a:r>
            <a:r>
              <a:rPr lang="en-US" sz="1600" b="1">
                <a:cs typeface="Arial"/>
              </a:rPr>
              <a:t>#1 </a:t>
            </a:r>
            <a:r>
              <a:rPr lang="en-US" sz="1600">
                <a:cs typeface="Arial"/>
              </a:rPr>
              <a:t>in the 2024 Social Mobility Index</a:t>
            </a:r>
          </a:p>
          <a:p>
            <a:pPr lvl="1">
              <a:lnSpc>
                <a:spcPct val="100000"/>
              </a:lnSpc>
            </a:pPr>
            <a:r>
              <a:rPr lang="en-US" sz="1600" err="1">
                <a:cs typeface="Arial"/>
              </a:rPr>
              <a:t>CollegeNET</a:t>
            </a:r>
            <a:endParaRPr lang="en-US" sz="1600">
              <a:cs typeface="Arial"/>
            </a:endParaRPr>
          </a:p>
          <a:p>
            <a:pPr>
              <a:lnSpc>
                <a:spcPct val="100000"/>
              </a:lnSpc>
            </a:pPr>
            <a:r>
              <a:rPr lang="en-US" sz="1600">
                <a:cs typeface="Arial"/>
              </a:rPr>
              <a:t>Baruch is the </a:t>
            </a:r>
            <a:r>
              <a:rPr lang="en-US" sz="1600" b="1">
                <a:cs typeface="Arial"/>
              </a:rPr>
              <a:t>#1 </a:t>
            </a:r>
            <a:r>
              <a:rPr lang="en-US" sz="1600">
                <a:cs typeface="Arial"/>
              </a:rPr>
              <a:t>Top U.S. Colleges Offering the Best Value</a:t>
            </a:r>
          </a:p>
          <a:p>
            <a:pPr lvl="1">
              <a:lnSpc>
                <a:spcPct val="100000"/>
              </a:lnSpc>
            </a:pPr>
            <a:r>
              <a:rPr lang="en-US" sz="1600">
                <a:cs typeface="Arial"/>
              </a:rPr>
              <a:t>The Wall Street Journal/College Pulse</a:t>
            </a:r>
          </a:p>
          <a:p>
            <a:pPr>
              <a:lnSpc>
                <a:spcPct val="100000"/>
              </a:lnSpc>
            </a:pPr>
            <a:r>
              <a:rPr lang="en-US" sz="1600">
                <a:cs typeface="Arial"/>
              </a:rPr>
              <a:t>Baruch is the </a:t>
            </a:r>
            <a:r>
              <a:rPr lang="en-US" sz="1600" b="1">
                <a:cs typeface="Arial"/>
              </a:rPr>
              <a:t>#1 public college </a:t>
            </a:r>
            <a:r>
              <a:rPr lang="en-US" sz="1600">
                <a:cs typeface="Arial"/>
              </a:rPr>
              <a:t>(#3 overall) with the greatest economic diversity.</a:t>
            </a:r>
          </a:p>
          <a:p>
            <a:pPr lvl="1">
              <a:lnSpc>
                <a:spcPct val="100000"/>
              </a:lnSpc>
            </a:pPr>
            <a:r>
              <a:rPr lang="en-US" sz="1600">
                <a:cs typeface="Arial"/>
              </a:rPr>
              <a:t>College-Access Index published by The New York Times (2023).</a:t>
            </a:r>
          </a:p>
          <a:p>
            <a:pPr>
              <a:lnSpc>
                <a:spcPct val="100000"/>
              </a:lnSpc>
            </a:pPr>
            <a:r>
              <a:rPr lang="en-US" sz="1600">
                <a:cs typeface="Arial"/>
              </a:rPr>
              <a:t>Baruch Ranks in the </a:t>
            </a:r>
            <a:r>
              <a:rPr lang="en-US" sz="1600" b="1">
                <a:cs typeface="Arial"/>
              </a:rPr>
              <a:t>top 25 </a:t>
            </a:r>
            <a:r>
              <a:rPr lang="en-US" sz="1600">
                <a:cs typeface="Arial"/>
              </a:rPr>
              <a:t>for Best Value Colleges and </a:t>
            </a:r>
            <a:r>
              <a:rPr lang="en-US" sz="1600" b="1">
                <a:cs typeface="Arial"/>
              </a:rPr>
              <a:t>top 20 </a:t>
            </a:r>
            <a:r>
              <a:rPr lang="en-US" sz="1600">
                <a:cs typeface="Arial"/>
              </a:rPr>
              <a:t>Best Alumni Networks (Public Schools)</a:t>
            </a:r>
          </a:p>
          <a:p>
            <a:pPr lvl="1">
              <a:lnSpc>
                <a:spcPct val="100000"/>
              </a:lnSpc>
            </a:pPr>
            <a:r>
              <a:rPr lang="en-US" sz="1600">
                <a:cs typeface="Arial"/>
              </a:rPr>
              <a:t>The Princeton Review.</a:t>
            </a:r>
          </a:p>
          <a:p>
            <a:pPr>
              <a:lnSpc>
                <a:spcPct val="100000"/>
              </a:lnSpc>
            </a:pPr>
            <a:r>
              <a:rPr lang="en-US" sz="1600">
                <a:cs typeface="Arial"/>
              </a:rPr>
              <a:t>Ranks in the </a:t>
            </a:r>
            <a:r>
              <a:rPr lang="en-US" sz="1600" b="1">
                <a:cs typeface="Arial"/>
              </a:rPr>
              <a:t>top 25 </a:t>
            </a:r>
            <a:r>
              <a:rPr lang="en-US" sz="1600">
                <a:cs typeface="Arial"/>
              </a:rPr>
              <a:t>Best Public Colleges in the U.S. </a:t>
            </a:r>
          </a:p>
          <a:p>
            <a:pPr lvl="1">
              <a:lnSpc>
                <a:spcPct val="100000"/>
              </a:lnSpc>
            </a:pPr>
            <a:r>
              <a:rPr lang="en-US" sz="1600">
                <a:cs typeface="Arial"/>
              </a:rPr>
              <a:t>The Wall Street Journal.</a:t>
            </a:r>
          </a:p>
          <a:p>
            <a:pPr>
              <a:lnSpc>
                <a:spcPct val="100000"/>
              </a:lnSpc>
            </a:pPr>
            <a:r>
              <a:rPr lang="en-US" sz="1600">
                <a:cs typeface="Arial"/>
              </a:rPr>
              <a:t>Zicklin is </a:t>
            </a:r>
            <a:r>
              <a:rPr lang="en-US" sz="1600" b="1">
                <a:cs typeface="Arial"/>
              </a:rPr>
              <a:t>#52</a:t>
            </a:r>
            <a:r>
              <a:rPr lang="en-US" sz="1600">
                <a:cs typeface="Arial"/>
              </a:rPr>
              <a:t> Best Business School in the U.S.</a:t>
            </a:r>
          </a:p>
          <a:p>
            <a:pPr lvl="1">
              <a:lnSpc>
                <a:spcPct val="100000"/>
              </a:lnSpc>
            </a:pPr>
            <a:r>
              <a:rPr lang="en-US" sz="1600">
                <a:cs typeface="Arial"/>
              </a:rPr>
              <a:t>Bloomberg/Businessweek</a:t>
            </a:r>
          </a:p>
          <a:p>
            <a:endParaRPr lang="en-US" sz="2000">
              <a:cs typeface="Arial"/>
            </a:endParaRPr>
          </a:p>
        </p:txBody>
      </p:sp>
      <p:sp>
        <p:nvSpPr>
          <p:cNvPr id="5" name="Rectangle 4">
            <a:extLst>
              <a:ext uri="{FF2B5EF4-FFF2-40B4-BE49-F238E27FC236}">
                <a16:creationId xmlns:a16="http://schemas.microsoft.com/office/drawing/2014/main" id="{6B884E72-C748-5F8A-0E0C-78559DDD88B8}"/>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70793742-40AC-7C31-7CA7-41CF121C4327}"/>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B9FBB9C7-C6D3-A208-7A14-C53C45FB5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Tree>
    <p:extLst>
      <p:ext uri="{BB962C8B-B14F-4D97-AF65-F5344CB8AC3E}">
        <p14:creationId xmlns:p14="http://schemas.microsoft.com/office/powerpoint/2010/main" val="3932901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D7E99-76CB-6371-2FD3-6C564F5DA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6969A-A6BC-51B6-4FE9-662548A00E66}"/>
              </a:ext>
            </a:extLst>
          </p:cNvPr>
          <p:cNvSpPr>
            <a:spLocks noGrp="1"/>
          </p:cNvSpPr>
          <p:nvPr>
            <p:ph type="title"/>
          </p:nvPr>
        </p:nvSpPr>
        <p:spPr>
          <a:xfrm>
            <a:off x="577970" y="880134"/>
            <a:ext cx="11507638" cy="1325563"/>
          </a:xfrm>
        </p:spPr>
        <p:txBody>
          <a:bodyPr>
            <a:noAutofit/>
          </a:bodyPr>
          <a:lstStyle/>
          <a:p>
            <a:r>
              <a:rPr lang="en-US" sz="4000" b="1">
                <a:solidFill>
                  <a:srgbClr val="002060"/>
                </a:solidFill>
                <a:latin typeface="Arial"/>
                <a:cs typeface="Arial"/>
              </a:rPr>
              <a:t>Why MS Finance? Why Dual Degree Program?</a:t>
            </a:r>
            <a:br>
              <a:rPr lang="en-US" sz="4000" b="1">
                <a:solidFill>
                  <a:srgbClr val="002060"/>
                </a:solidFill>
                <a:latin typeface="Arial"/>
                <a:cs typeface="Arial"/>
              </a:rPr>
            </a:br>
            <a:endParaRPr lang="en-US" sz="4000" b="1">
              <a:solidFill>
                <a:srgbClr val="002060"/>
              </a:solidFill>
              <a:latin typeface="Arial"/>
              <a:cs typeface="Arial"/>
            </a:endParaRPr>
          </a:p>
        </p:txBody>
      </p:sp>
      <p:sp>
        <p:nvSpPr>
          <p:cNvPr id="3" name="Content Placeholder 2">
            <a:extLst>
              <a:ext uri="{FF2B5EF4-FFF2-40B4-BE49-F238E27FC236}">
                <a16:creationId xmlns:a16="http://schemas.microsoft.com/office/drawing/2014/main" id="{8437E4BC-9708-502C-7236-305CA386E0EB}"/>
              </a:ext>
            </a:extLst>
          </p:cNvPr>
          <p:cNvSpPr>
            <a:spLocks noGrp="1"/>
          </p:cNvSpPr>
          <p:nvPr>
            <p:ph idx="1"/>
          </p:nvPr>
        </p:nvSpPr>
        <p:spPr>
          <a:xfrm>
            <a:off x="703052" y="1898130"/>
            <a:ext cx="10515600" cy="4351338"/>
          </a:xfrm>
        </p:spPr>
        <p:txBody>
          <a:bodyPr vert="horz" lIns="91440" tIns="45720" rIns="91440" bIns="45720" rtlCol="0" anchor="t">
            <a:noAutofit/>
          </a:bodyPr>
          <a:lstStyle/>
          <a:p>
            <a:pPr>
              <a:lnSpc>
                <a:spcPct val="100000"/>
              </a:lnSpc>
            </a:pPr>
            <a:r>
              <a:rPr lang="en-US" sz="1800" b="1">
                <a:ea typeface="+mn-lt"/>
                <a:cs typeface="Times New Roman" panose="02020603050405020304" pitchFamily="18" charset="0"/>
              </a:rPr>
              <a:t>World-class faculty</a:t>
            </a:r>
            <a:endParaRPr lang="en-US" sz="1800" i="1">
              <a:ea typeface="+mn-lt"/>
              <a:cs typeface="Times New Roman" panose="02020603050405020304" pitchFamily="18" charset="0"/>
            </a:endParaRPr>
          </a:p>
          <a:p>
            <a:pPr marL="742950" lvl="1" indent="-285750">
              <a:lnSpc>
                <a:spcPct val="100000"/>
              </a:lnSpc>
              <a:buFont typeface="Arial" panose="020B0604020202020204" pitchFamily="34" charset="0"/>
              <a:buChar char="•"/>
            </a:pPr>
            <a:r>
              <a:rPr lang="en-US" sz="1800">
                <a:ea typeface="+mn-lt"/>
                <a:cs typeface="Times New Roman" panose="02020603050405020304" pitchFamily="18" charset="0"/>
              </a:rPr>
              <a:t>Full time faculty</a:t>
            </a:r>
            <a:endParaRPr lang="en-US" sz="1800">
              <a:cs typeface="Times New Roman" panose="02020603050405020304" pitchFamily="18" charset="0"/>
            </a:endParaRPr>
          </a:p>
          <a:p>
            <a:pPr marL="1200150" lvl="2" indent="-285750">
              <a:lnSpc>
                <a:spcPct val="100000"/>
              </a:lnSpc>
              <a:buFont typeface="Arial" panose="020B0604020202020204" pitchFamily="34" charset="0"/>
              <a:buChar char="•"/>
            </a:pPr>
            <a:r>
              <a:rPr lang="en-US" sz="1800">
                <a:ea typeface="+mn-lt"/>
                <a:cs typeface="Times New Roman" panose="02020603050405020304" pitchFamily="18" charset="0"/>
              </a:rPr>
              <a:t>More than 40: </a:t>
            </a:r>
            <a:r>
              <a:rPr lang="en-US" sz="1800">
                <a:ea typeface="+mn-lt"/>
                <a:cs typeface="Times New Roman" panose="02020603050405020304" pitchFamily="18" charset="0"/>
                <a:hlinkClick r:id="rId2"/>
              </a:rPr>
              <a:t>https://zicklin.baruch.cuny.edu/faculty-research/academic-departments/economics-finance/faculty/</a:t>
            </a:r>
            <a:endParaRPr lang="en-US" sz="1800">
              <a:cs typeface="Times New Roman" panose="02020603050405020304" pitchFamily="18" charset="0"/>
            </a:endParaRPr>
          </a:p>
          <a:p>
            <a:pPr marL="742950" lvl="1" indent="-285750">
              <a:lnSpc>
                <a:spcPct val="100000"/>
              </a:lnSpc>
              <a:buFont typeface="Arial" panose="020B0604020202020204" pitchFamily="34" charset="0"/>
              <a:buChar char="•"/>
            </a:pPr>
            <a:r>
              <a:rPr lang="en-US" sz="1800">
                <a:ea typeface="+mn-lt"/>
                <a:cs typeface="Times New Roman" panose="02020603050405020304" pitchFamily="18" charset="0"/>
              </a:rPr>
              <a:t>Part time faculty</a:t>
            </a:r>
            <a:endParaRPr lang="en-US" sz="1800">
              <a:cs typeface="Times New Roman" panose="02020603050405020304" pitchFamily="18" charset="0"/>
            </a:endParaRPr>
          </a:p>
          <a:p>
            <a:pPr marL="1200150" lvl="2" indent="-285750">
              <a:lnSpc>
                <a:spcPct val="100000"/>
              </a:lnSpc>
              <a:buFont typeface="Arial" panose="020B0604020202020204" pitchFamily="34" charset="0"/>
              <a:buChar char="•"/>
            </a:pPr>
            <a:r>
              <a:rPr lang="en-US" sz="1800">
                <a:ea typeface="+mn-lt"/>
                <a:cs typeface="Times New Roman" panose="02020603050405020304" pitchFamily="18" charset="0"/>
              </a:rPr>
              <a:t>Many Wall Street Professionals</a:t>
            </a:r>
            <a:endParaRPr lang="en-US" sz="1800">
              <a:cs typeface="Times New Roman" panose="02020603050405020304" pitchFamily="18" charset="0"/>
            </a:endParaRPr>
          </a:p>
          <a:p>
            <a:pPr>
              <a:lnSpc>
                <a:spcPct val="100000"/>
              </a:lnSpc>
            </a:pPr>
            <a:r>
              <a:rPr lang="en-US" sz="1800" b="1">
                <a:cs typeface="Times New Roman" panose="02020603050405020304" pitchFamily="18" charset="0"/>
              </a:rPr>
              <a:t>STEM designated program</a:t>
            </a:r>
            <a:endParaRPr lang="en-US" sz="1800" i="1">
              <a:cs typeface="Times New Roman" panose="02020603050405020304" pitchFamily="18" charset="0"/>
            </a:endParaRPr>
          </a:p>
          <a:p>
            <a:pPr marL="742950" lvl="1" indent="-285750">
              <a:lnSpc>
                <a:spcPct val="100000"/>
              </a:lnSpc>
              <a:buFont typeface="Arial" panose="020B0604020202020204" pitchFamily="34" charset="0"/>
              <a:buChar char="•"/>
            </a:pPr>
            <a:r>
              <a:rPr lang="en-US" sz="1800">
                <a:cs typeface="Times New Roman" panose="02020603050405020304" pitchFamily="18" charset="0"/>
              </a:rPr>
              <a:t>Up to 3 years of Optional Practical Training (OPT)</a:t>
            </a:r>
          </a:p>
          <a:p>
            <a:pPr>
              <a:lnSpc>
                <a:spcPct val="100000"/>
              </a:lnSpc>
            </a:pPr>
            <a:r>
              <a:rPr lang="en-US" sz="1800" b="1">
                <a:cs typeface="Times New Roman" panose="02020603050405020304" pitchFamily="18" charset="0"/>
              </a:rPr>
              <a:t>Global perspective</a:t>
            </a:r>
          </a:p>
          <a:p>
            <a:pPr marL="742950" lvl="1" indent="-285750">
              <a:lnSpc>
                <a:spcPct val="100000"/>
              </a:lnSpc>
              <a:buFont typeface="Arial" panose="020B0604020202020204" pitchFamily="34" charset="0"/>
              <a:buChar char="•"/>
            </a:pPr>
            <a:r>
              <a:rPr lang="en-US" sz="1800">
                <a:cs typeface="Times New Roman" panose="02020603050405020304" pitchFamily="18" charset="0"/>
              </a:rPr>
              <a:t>Prestigious partner schools from Europe and Asia</a:t>
            </a:r>
          </a:p>
        </p:txBody>
      </p:sp>
      <p:sp>
        <p:nvSpPr>
          <p:cNvPr id="5" name="Rectangle 4">
            <a:extLst>
              <a:ext uri="{FF2B5EF4-FFF2-40B4-BE49-F238E27FC236}">
                <a16:creationId xmlns:a16="http://schemas.microsoft.com/office/drawing/2014/main" id="{82F0293F-2342-80D7-8008-C6549E377EB0}"/>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BF9CD013-5FC0-12BB-EC27-CB591CC88851}"/>
              </a:ext>
            </a:extLst>
          </p:cNvPr>
          <p:cNvPicPr>
            <a:picLocks noChangeAspect="1"/>
          </p:cNvPicPr>
          <p:nvPr/>
        </p:nvPicPr>
        <p:blipFill>
          <a:blip r:embed="rId3"/>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2725D78C-671C-7879-5950-CC3CFFBB2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Tree>
    <p:extLst>
      <p:ext uri="{BB962C8B-B14F-4D97-AF65-F5344CB8AC3E}">
        <p14:creationId xmlns:p14="http://schemas.microsoft.com/office/powerpoint/2010/main" val="101638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5E037-8F93-B931-6C46-33209067C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40CFB9-B35D-F8F2-1784-6D9052D4B27C}"/>
              </a:ext>
            </a:extLst>
          </p:cNvPr>
          <p:cNvSpPr>
            <a:spLocks noGrp="1"/>
          </p:cNvSpPr>
          <p:nvPr>
            <p:ph type="title"/>
          </p:nvPr>
        </p:nvSpPr>
        <p:spPr>
          <a:xfrm>
            <a:off x="703052" y="546568"/>
            <a:ext cx="10515600" cy="1325563"/>
          </a:xfrm>
        </p:spPr>
        <p:txBody>
          <a:bodyPr>
            <a:noAutofit/>
          </a:bodyPr>
          <a:lstStyle/>
          <a:p>
            <a:r>
              <a:rPr lang="en-US" b="1">
                <a:solidFill>
                  <a:srgbClr val="002060"/>
                </a:solidFill>
                <a:latin typeface="Arial"/>
                <a:cs typeface="Arial"/>
              </a:rPr>
              <a:t>Program Cost</a:t>
            </a:r>
          </a:p>
        </p:txBody>
      </p:sp>
      <p:sp>
        <p:nvSpPr>
          <p:cNvPr id="3" name="Content Placeholder 2">
            <a:extLst>
              <a:ext uri="{FF2B5EF4-FFF2-40B4-BE49-F238E27FC236}">
                <a16:creationId xmlns:a16="http://schemas.microsoft.com/office/drawing/2014/main" id="{FD846235-6684-9069-F804-0E1AEE8AF9EE}"/>
              </a:ext>
            </a:extLst>
          </p:cNvPr>
          <p:cNvSpPr>
            <a:spLocks noGrp="1"/>
          </p:cNvSpPr>
          <p:nvPr>
            <p:ph idx="1"/>
          </p:nvPr>
        </p:nvSpPr>
        <p:spPr>
          <a:xfrm>
            <a:off x="703052" y="1800261"/>
            <a:ext cx="10515600" cy="4351338"/>
          </a:xfrm>
        </p:spPr>
        <p:txBody>
          <a:bodyPr vert="horz" lIns="91440" tIns="45720" rIns="91440" bIns="45720" rtlCol="0" anchor="t">
            <a:noAutofit/>
          </a:bodyPr>
          <a:lstStyle/>
          <a:p>
            <a:pPr marL="0" indent="0">
              <a:lnSpc>
                <a:spcPct val="100000"/>
              </a:lnSpc>
              <a:spcBef>
                <a:spcPts val="0"/>
              </a:spcBef>
              <a:buNone/>
            </a:pPr>
            <a:r>
              <a:rPr lang="en-US" sz="1800">
                <a:ea typeface="+mn-lt"/>
                <a:cs typeface="Times New Roman" panose="02020603050405020304" pitchFamily="18" charset="0"/>
              </a:rPr>
              <a:t>Tuition and Fees: $20,521 </a:t>
            </a:r>
          </a:p>
          <a:p>
            <a:pPr>
              <a:lnSpc>
                <a:spcPct val="100000"/>
              </a:lnSpc>
              <a:spcBef>
                <a:spcPts val="0"/>
              </a:spcBef>
            </a:pPr>
            <a:endParaRPr lang="en-US" sz="1800">
              <a:ea typeface="+mn-lt"/>
              <a:cs typeface="Times New Roman" panose="02020603050405020304" pitchFamily="18" charset="0"/>
            </a:endParaRPr>
          </a:p>
          <a:p>
            <a:pPr>
              <a:lnSpc>
                <a:spcPct val="100000"/>
              </a:lnSpc>
              <a:spcBef>
                <a:spcPts val="0"/>
              </a:spcBef>
            </a:pPr>
            <a:r>
              <a:rPr lang="en-US" sz="1800">
                <a:ea typeface="+mn-lt"/>
                <a:cs typeface="Times New Roman" panose="02020603050405020304" pitchFamily="18" charset="0"/>
              </a:rPr>
              <a:t>Good-faith estimate, varies depending on credits transferred, schedule, etc.</a:t>
            </a:r>
          </a:p>
          <a:p>
            <a:pPr>
              <a:lnSpc>
                <a:spcPct val="100000"/>
              </a:lnSpc>
              <a:spcBef>
                <a:spcPts val="0"/>
              </a:spcBef>
            </a:pPr>
            <a:r>
              <a:rPr lang="en-US" sz="1800">
                <a:ea typeface="+mn-lt"/>
                <a:cs typeface="Times New Roman" panose="02020603050405020304" pitchFamily="18" charset="0"/>
              </a:rPr>
              <a:t>1.2 x in-state tuition; much lower than out-of-state tuition rate</a:t>
            </a:r>
          </a:p>
          <a:p>
            <a:pPr>
              <a:lnSpc>
                <a:spcPct val="100000"/>
              </a:lnSpc>
              <a:spcBef>
                <a:spcPts val="0"/>
              </a:spcBef>
            </a:pPr>
            <a:endParaRPr lang="en-US" sz="1800">
              <a:ea typeface="+mn-lt"/>
              <a:cs typeface="Times New Roman" panose="02020603050405020304" pitchFamily="18" charset="0"/>
            </a:endParaRPr>
          </a:p>
          <a:p>
            <a:pPr marL="0" indent="0">
              <a:lnSpc>
                <a:spcPct val="100000"/>
              </a:lnSpc>
              <a:spcBef>
                <a:spcPts val="0"/>
              </a:spcBef>
              <a:buNone/>
            </a:pPr>
            <a:r>
              <a:rPr lang="en-US" sz="1800">
                <a:ea typeface="+mn-lt"/>
                <a:cs typeface="Times New Roman" panose="02020603050405020304" pitchFamily="18" charset="0"/>
              </a:rPr>
              <a:t>Student Living Expenses (estimated by ISSC):</a:t>
            </a:r>
          </a:p>
          <a:p>
            <a:pPr marL="0" indent="0">
              <a:lnSpc>
                <a:spcPct val="100000"/>
              </a:lnSpc>
              <a:spcBef>
                <a:spcPts val="0"/>
              </a:spcBef>
              <a:buNone/>
            </a:pPr>
            <a:endParaRPr lang="en-US" sz="1800">
              <a:ea typeface="+mn-lt"/>
              <a:cs typeface="Times New Roman" panose="02020603050405020304" pitchFamily="18" charset="0"/>
            </a:endParaRPr>
          </a:p>
          <a:p>
            <a:pPr marL="0" indent="0">
              <a:lnSpc>
                <a:spcPct val="100000"/>
              </a:lnSpc>
              <a:spcBef>
                <a:spcPts val="0"/>
              </a:spcBef>
              <a:buNone/>
            </a:pPr>
            <a:r>
              <a:rPr lang="en-US" sz="1800">
                <a:ea typeface="+mn-lt"/>
                <a:cs typeface="Times New Roman" panose="02020603050405020304" pitchFamily="18" charset="0"/>
              </a:rPr>
              <a:t>	Books and Supplies	$1,500</a:t>
            </a:r>
          </a:p>
          <a:p>
            <a:pPr marL="0" indent="0">
              <a:lnSpc>
                <a:spcPct val="100000"/>
              </a:lnSpc>
              <a:spcBef>
                <a:spcPts val="0"/>
              </a:spcBef>
              <a:buNone/>
            </a:pPr>
            <a:r>
              <a:rPr lang="en-US" sz="1800">
                <a:ea typeface="+mn-lt"/>
                <a:cs typeface="Times New Roman" panose="02020603050405020304" pitchFamily="18" charset="0"/>
              </a:rPr>
              <a:t>	Transportation		$1,584</a:t>
            </a:r>
          </a:p>
          <a:p>
            <a:pPr marL="0" indent="0">
              <a:lnSpc>
                <a:spcPct val="100000"/>
              </a:lnSpc>
              <a:spcBef>
                <a:spcPts val="0"/>
              </a:spcBef>
              <a:buNone/>
            </a:pPr>
            <a:r>
              <a:rPr lang="en-US" sz="1800">
                <a:ea typeface="+mn-lt"/>
                <a:cs typeface="Times New Roman" panose="02020603050405020304" pitchFamily="18" charset="0"/>
              </a:rPr>
              <a:t>	Personal Expenses	$3,690</a:t>
            </a:r>
          </a:p>
          <a:p>
            <a:pPr marL="0" indent="0">
              <a:lnSpc>
                <a:spcPct val="100000"/>
              </a:lnSpc>
              <a:spcBef>
                <a:spcPts val="0"/>
              </a:spcBef>
              <a:buNone/>
            </a:pPr>
            <a:r>
              <a:rPr lang="en-US" sz="1800">
                <a:ea typeface="+mn-lt"/>
                <a:cs typeface="Times New Roman" panose="02020603050405020304" pitchFamily="18" charset="0"/>
              </a:rPr>
              <a:t>	Meals			$5,776 </a:t>
            </a:r>
          </a:p>
          <a:p>
            <a:pPr marL="0" indent="0">
              <a:lnSpc>
                <a:spcPct val="100000"/>
              </a:lnSpc>
              <a:spcBef>
                <a:spcPts val="0"/>
              </a:spcBef>
              <a:buNone/>
            </a:pPr>
            <a:r>
              <a:rPr lang="en-US" sz="1800">
                <a:ea typeface="+mn-lt"/>
                <a:cs typeface="Times New Roman" panose="02020603050405020304" pitchFamily="18" charset="0"/>
              </a:rPr>
              <a:t>               Housing			$23,904 </a:t>
            </a:r>
          </a:p>
          <a:p>
            <a:pPr marL="0" indent="0">
              <a:lnSpc>
                <a:spcPct val="100000"/>
              </a:lnSpc>
              <a:spcBef>
                <a:spcPts val="0"/>
              </a:spcBef>
              <a:buNone/>
            </a:pPr>
            <a:r>
              <a:rPr lang="en-US" sz="1800">
                <a:ea typeface="+mn-lt"/>
                <a:cs typeface="Times New Roman" panose="02020603050405020304" pitchFamily="18" charset="0"/>
              </a:rPr>
              <a:t>	Total			$36,</a:t>
            </a:r>
            <a:r>
              <a:rPr lang="en-US" altLang="zh-CN" sz="1800">
                <a:ea typeface="+mn-lt"/>
                <a:cs typeface="Times New Roman" panose="02020603050405020304" pitchFamily="18" charset="0"/>
              </a:rPr>
              <a:t>454</a:t>
            </a:r>
            <a:endParaRPr lang="en-US" sz="1800">
              <a:ea typeface="+mn-lt"/>
              <a:cs typeface="Times New Roman" panose="02020603050405020304" pitchFamily="18" charset="0"/>
            </a:endParaRPr>
          </a:p>
        </p:txBody>
      </p:sp>
      <p:sp>
        <p:nvSpPr>
          <p:cNvPr id="5" name="Rectangle 4">
            <a:extLst>
              <a:ext uri="{FF2B5EF4-FFF2-40B4-BE49-F238E27FC236}">
                <a16:creationId xmlns:a16="http://schemas.microsoft.com/office/drawing/2014/main" id="{A78ABAAA-3D8E-60FE-BD0A-F354E65B0075}"/>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DBE69DC6-C368-5660-D1D4-2C6BC7880C00}"/>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958AF1AE-11EA-00A3-F2B0-80CC8266B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cxnSp>
        <p:nvCxnSpPr>
          <p:cNvPr id="8" name="Straight Connector 7">
            <a:extLst>
              <a:ext uri="{FF2B5EF4-FFF2-40B4-BE49-F238E27FC236}">
                <a16:creationId xmlns:a16="http://schemas.microsoft.com/office/drawing/2014/main" id="{5B127179-3664-3A5A-55CF-952FF43D46BD}"/>
              </a:ext>
            </a:extLst>
          </p:cNvPr>
          <p:cNvCxnSpPr>
            <a:cxnSpLocks/>
          </p:cNvCxnSpPr>
          <p:nvPr/>
        </p:nvCxnSpPr>
        <p:spPr>
          <a:xfrm>
            <a:off x="1667786" y="5160580"/>
            <a:ext cx="384048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97800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B1B02-A7B1-96CB-B3BB-814B0BFE5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129E9-E33E-1C13-0CB2-3D21C3F15FF9}"/>
              </a:ext>
            </a:extLst>
          </p:cNvPr>
          <p:cNvSpPr>
            <a:spLocks noGrp="1"/>
          </p:cNvSpPr>
          <p:nvPr>
            <p:ph type="title"/>
          </p:nvPr>
        </p:nvSpPr>
        <p:spPr>
          <a:xfrm>
            <a:off x="703052" y="546568"/>
            <a:ext cx="10515600" cy="1325563"/>
          </a:xfrm>
        </p:spPr>
        <p:txBody>
          <a:bodyPr>
            <a:noAutofit/>
          </a:bodyPr>
          <a:lstStyle/>
          <a:p>
            <a:r>
              <a:rPr lang="en-US" b="1">
                <a:solidFill>
                  <a:srgbClr val="002060"/>
                </a:solidFill>
                <a:latin typeface="Arial"/>
                <a:cs typeface="Arial"/>
              </a:rPr>
              <a:t>Housing</a:t>
            </a:r>
          </a:p>
        </p:txBody>
      </p:sp>
      <p:sp>
        <p:nvSpPr>
          <p:cNvPr id="3" name="Content Placeholder 2">
            <a:extLst>
              <a:ext uri="{FF2B5EF4-FFF2-40B4-BE49-F238E27FC236}">
                <a16:creationId xmlns:a16="http://schemas.microsoft.com/office/drawing/2014/main" id="{3A1E45A5-3697-809B-B075-E14EB6CD7AEB}"/>
              </a:ext>
            </a:extLst>
          </p:cNvPr>
          <p:cNvSpPr>
            <a:spLocks noGrp="1"/>
          </p:cNvSpPr>
          <p:nvPr>
            <p:ph idx="1"/>
          </p:nvPr>
        </p:nvSpPr>
        <p:spPr>
          <a:xfrm>
            <a:off x="703052" y="1800261"/>
            <a:ext cx="6055100" cy="4351338"/>
          </a:xfrm>
        </p:spPr>
        <p:txBody>
          <a:bodyPr vert="horz" lIns="91440" tIns="45720" rIns="91440" bIns="45720" rtlCol="0" anchor="t">
            <a:noAutofit/>
          </a:bodyPr>
          <a:lstStyle/>
          <a:p>
            <a:pPr marL="0" marR="0" lvl="0" indent="0" fontAlgn="auto">
              <a:spcAft>
                <a:spcPts val="0"/>
              </a:spcAft>
              <a:buClrTx/>
              <a:buSzTx/>
              <a:buNone/>
              <a:tabLst/>
              <a:defRPr/>
            </a:pPr>
            <a:r>
              <a:rPr lang="en-US" sz="2000" b="1">
                <a:latin typeface="Arial"/>
                <a:cs typeface="Arial"/>
              </a:rPr>
              <a:t>College housing: </a:t>
            </a:r>
          </a:p>
          <a:p>
            <a:pPr marL="0" indent="0">
              <a:buNone/>
              <a:defRPr/>
            </a:pPr>
            <a:r>
              <a:rPr lang="en-US" sz="2000">
                <a:latin typeface="Times New Roman" panose="02020603050405020304" pitchFamily="18" charset="0"/>
                <a:ea typeface="+mn-lt"/>
                <a:cs typeface="Times New Roman" panose="02020603050405020304" pitchFamily="18" charset="0"/>
                <a:hlinkClick r:id="rId2"/>
              </a:rPr>
              <a:t>https://studentaffairs.baruch.cuny.edu/residence-life/</a:t>
            </a:r>
            <a:endParaRPr lang="en-US" sz="2000">
              <a:latin typeface="Times New Roman" panose="02020603050405020304" pitchFamily="18" charset="0"/>
              <a:ea typeface="+mn-lt"/>
              <a:cs typeface="Times New Roman" panose="02020603050405020304" pitchFamily="18" charset="0"/>
            </a:endParaRPr>
          </a:p>
          <a:p>
            <a:pPr marL="0" marR="0" lvl="0" indent="0" fontAlgn="auto">
              <a:spcAft>
                <a:spcPts val="0"/>
              </a:spcAft>
              <a:buClrTx/>
              <a:buSzTx/>
              <a:buNone/>
              <a:tabLst/>
              <a:defRPr/>
            </a:pPr>
            <a:endParaRPr lang="en-US" sz="2000">
              <a:solidFill>
                <a:schemeClr val="bg1"/>
              </a:solidFill>
              <a:latin typeface="Arial"/>
              <a:cs typeface="Arial"/>
            </a:endParaRPr>
          </a:p>
          <a:p>
            <a:pPr marL="0" marR="0" lvl="0" indent="0" fontAlgn="auto">
              <a:spcAft>
                <a:spcPts val="0"/>
              </a:spcAft>
              <a:buClrTx/>
              <a:buSzTx/>
              <a:buNone/>
              <a:tabLst/>
              <a:defRPr/>
            </a:pPr>
            <a:r>
              <a:rPr lang="en-US" sz="2000" b="1">
                <a:latin typeface="Arial"/>
                <a:cs typeface="Arial"/>
              </a:rPr>
              <a:t>Off campus: </a:t>
            </a:r>
          </a:p>
          <a:p>
            <a:pPr marL="0" marR="0" lvl="0" indent="0" fontAlgn="auto">
              <a:spcAft>
                <a:spcPts val="0"/>
              </a:spcAft>
              <a:buClrTx/>
              <a:buSzTx/>
              <a:buNone/>
              <a:tabLst/>
              <a:defRPr/>
            </a:pPr>
            <a:r>
              <a:rPr lang="en-US" sz="2000">
                <a:latin typeface="Times New Roman" panose="02020603050405020304" pitchFamily="18" charset="0"/>
                <a:ea typeface="+mn-lt"/>
                <a:cs typeface="Times New Roman" panose="02020603050405020304" pitchFamily="18" charset="0"/>
                <a:hlinkClick r:id="rId3"/>
              </a:rPr>
              <a:t>https://streeteasy.com/</a:t>
            </a:r>
            <a:r>
              <a:rPr lang="en-US" sz="2000">
                <a:latin typeface="Times New Roman" panose="02020603050405020304" pitchFamily="18" charset="0"/>
                <a:ea typeface="+mn-lt"/>
                <a:cs typeface="Times New Roman" panose="02020603050405020304" pitchFamily="18" charset="0"/>
              </a:rPr>
              <a:t> </a:t>
            </a:r>
            <a:endParaRPr lang="en-US" sz="2000" b="1">
              <a:latin typeface="Arial"/>
              <a:cs typeface="Arial"/>
            </a:endParaRPr>
          </a:p>
        </p:txBody>
      </p:sp>
      <p:sp>
        <p:nvSpPr>
          <p:cNvPr id="5" name="Rectangle 4">
            <a:extLst>
              <a:ext uri="{FF2B5EF4-FFF2-40B4-BE49-F238E27FC236}">
                <a16:creationId xmlns:a16="http://schemas.microsoft.com/office/drawing/2014/main" id="{D7448C79-AE98-4BBF-C407-2E7F137BE225}"/>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F695CACC-095A-A19D-E288-51F07E132032}"/>
              </a:ext>
            </a:extLst>
          </p:cNvPr>
          <p:cNvPicPr>
            <a:picLocks noChangeAspect="1"/>
          </p:cNvPicPr>
          <p:nvPr/>
        </p:nvPicPr>
        <p:blipFill>
          <a:blip r:embed="rId4"/>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C687FF70-D580-7D5F-7435-CBE69FB93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pic>
        <p:nvPicPr>
          <p:cNvPr id="6" name="Picture 5">
            <a:extLst>
              <a:ext uri="{FF2B5EF4-FFF2-40B4-BE49-F238E27FC236}">
                <a16:creationId xmlns:a16="http://schemas.microsoft.com/office/drawing/2014/main" id="{E1C990D5-D153-2710-2AE7-C52D10800BD2}"/>
              </a:ext>
            </a:extLst>
          </p:cNvPr>
          <p:cNvPicPr>
            <a:picLocks noChangeAspect="1"/>
          </p:cNvPicPr>
          <p:nvPr/>
        </p:nvPicPr>
        <p:blipFill>
          <a:blip r:embed="rId6"/>
          <a:stretch>
            <a:fillRect/>
          </a:stretch>
        </p:blipFill>
        <p:spPr>
          <a:xfrm>
            <a:off x="7511980" y="1209349"/>
            <a:ext cx="2952844" cy="4787976"/>
          </a:xfrm>
          <a:prstGeom prst="rect">
            <a:avLst/>
          </a:prstGeom>
        </p:spPr>
      </p:pic>
      <p:pic>
        <p:nvPicPr>
          <p:cNvPr id="4" name="Picture 3" descr="A map of a city&#10;&#10;Description automatically generated">
            <a:extLst>
              <a:ext uri="{FF2B5EF4-FFF2-40B4-BE49-F238E27FC236}">
                <a16:creationId xmlns:a16="http://schemas.microsoft.com/office/drawing/2014/main" id="{B7E87B71-76FE-9898-AF34-5DEFA27630BE}"/>
              </a:ext>
            </a:extLst>
          </p:cNvPr>
          <p:cNvPicPr>
            <a:picLocks noChangeAspect="1"/>
          </p:cNvPicPr>
          <p:nvPr/>
        </p:nvPicPr>
        <p:blipFill>
          <a:blip r:embed="rId7"/>
          <a:stretch>
            <a:fillRect/>
          </a:stretch>
        </p:blipFill>
        <p:spPr>
          <a:xfrm>
            <a:off x="3173209" y="2806452"/>
            <a:ext cx="3961857" cy="3190873"/>
          </a:xfrm>
          <a:prstGeom prst="rect">
            <a:avLst/>
          </a:prstGeom>
        </p:spPr>
      </p:pic>
    </p:spTree>
    <p:extLst>
      <p:ext uri="{BB962C8B-B14F-4D97-AF65-F5344CB8AC3E}">
        <p14:creationId xmlns:p14="http://schemas.microsoft.com/office/powerpoint/2010/main" val="227177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99CE-132D-7ACA-3F20-7970E5B6476C}"/>
              </a:ext>
            </a:extLst>
          </p:cNvPr>
          <p:cNvSpPr>
            <a:spLocks noGrp="1"/>
          </p:cNvSpPr>
          <p:nvPr>
            <p:ph type="title"/>
          </p:nvPr>
        </p:nvSpPr>
        <p:spPr>
          <a:xfrm>
            <a:off x="703052" y="672100"/>
            <a:ext cx="10515600" cy="1325563"/>
          </a:xfrm>
        </p:spPr>
        <p:txBody>
          <a:bodyPr>
            <a:normAutofit/>
          </a:bodyPr>
          <a:lstStyle/>
          <a:p>
            <a:r>
              <a:rPr lang="en-US" sz="4000" b="1">
                <a:solidFill>
                  <a:srgbClr val="002060"/>
                </a:solidFill>
                <a:latin typeface="Arial"/>
                <a:cs typeface="Arial"/>
              </a:rPr>
              <a:t>MS Finance Program Elements</a:t>
            </a:r>
            <a:br>
              <a:rPr lang="en-US" sz="4000" b="1">
                <a:solidFill>
                  <a:srgbClr val="002060"/>
                </a:solidFill>
                <a:latin typeface="Arial"/>
                <a:cs typeface="Arial"/>
              </a:rPr>
            </a:br>
            <a:endParaRPr lang="en-US" sz="4000" b="1">
              <a:solidFill>
                <a:srgbClr val="002060"/>
              </a:solidFill>
              <a:latin typeface="Arial"/>
              <a:cs typeface="Arial"/>
            </a:endParaRPr>
          </a:p>
        </p:txBody>
      </p:sp>
      <p:sp>
        <p:nvSpPr>
          <p:cNvPr id="3" name="Content Placeholder 2">
            <a:extLst>
              <a:ext uri="{FF2B5EF4-FFF2-40B4-BE49-F238E27FC236}">
                <a16:creationId xmlns:a16="http://schemas.microsoft.com/office/drawing/2014/main" id="{7D1C0DBD-E675-E149-C4F3-915957AFBAFE}"/>
              </a:ext>
            </a:extLst>
          </p:cNvPr>
          <p:cNvSpPr>
            <a:spLocks noGrp="1"/>
          </p:cNvSpPr>
          <p:nvPr>
            <p:ph sz="half" idx="1"/>
          </p:nvPr>
        </p:nvSpPr>
        <p:spPr>
          <a:xfrm>
            <a:off x="838200" y="1825625"/>
            <a:ext cx="10134600" cy="4351338"/>
          </a:xfrm>
        </p:spPr>
        <p:txBody>
          <a:bodyPr vert="horz" lIns="91440" tIns="45720" rIns="91440" bIns="45720" rtlCol="0" anchor="t">
            <a:noAutofit/>
          </a:bodyPr>
          <a:lstStyle/>
          <a:p>
            <a:pPr marL="0" indent="0">
              <a:spcBef>
                <a:spcPts val="400"/>
              </a:spcBef>
              <a:buNone/>
            </a:pPr>
            <a:r>
              <a:rPr lang="en-US" sz="2000">
                <a:cs typeface="Times New Roman" panose="02020603050405020304" pitchFamily="18" charset="0"/>
              </a:rPr>
              <a:t>Typical Admission Criteria: GPA above 3.0 and</a:t>
            </a:r>
            <a:r>
              <a:rPr lang="zh-CN" altLang="en-US" sz="2000">
                <a:cs typeface="Times New Roman" panose="02020603050405020304" pitchFamily="18" charset="0"/>
              </a:rPr>
              <a:t> </a:t>
            </a:r>
            <a:r>
              <a:rPr lang="en-US" altLang="zh-CN" sz="2000">
                <a:cs typeface="Times New Roman" panose="02020603050405020304" pitchFamily="18" charset="0"/>
              </a:rPr>
              <a:t>interview</a:t>
            </a:r>
            <a:endParaRPr lang="en-US" sz="2000">
              <a:cs typeface="Times New Roman" panose="02020603050405020304" pitchFamily="18" charset="0"/>
            </a:endParaRPr>
          </a:p>
          <a:p>
            <a:pPr>
              <a:spcBef>
                <a:spcPts val="400"/>
              </a:spcBef>
            </a:pPr>
            <a:endParaRPr lang="en-US" sz="2000">
              <a:cs typeface="Times New Roman" panose="02020603050405020304" pitchFamily="18" charset="0"/>
            </a:endParaRPr>
          </a:p>
          <a:p>
            <a:pPr marL="0" indent="0">
              <a:spcBef>
                <a:spcPts val="400"/>
              </a:spcBef>
              <a:buNone/>
            </a:pPr>
            <a:r>
              <a:rPr lang="en-US" sz="2000">
                <a:cs typeface="Times New Roman" panose="02020603050405020304" pitchFamily="18" charset="0"/>
              </a:rPr>
              <a:t>Language of Instruction: English</a:t>
            </a:r>
          </a:p>
          <a:p>
            <a:pPr>
              <a:spcBef>
                <a:spcPts val="400"/>
              </a:spcBef>
            </a:pPr>
            <a:endParaRPr lang="en-US" sz="2000">
              <a:cs typeface="Times New Roman" panose="02020603050405020304" pitchFamily="18" charset="0"/>
            </a:endParaRPr>
          </a:p>
          <a:p>
            <a:pPr marL="0" indent="0">
              <a:spcBef>
                <a:spcPts val="400"/>
              </a:spcBef>
              <a:buNone/>
            </a:pPr>
            <a:r>
              <a:rPr lang="en-US" sz="2000">
                <a:cs typeface="Times New Roman" panose="02020603050405020304" pitchFamily="18" charset="0"/>
              </a:rPr>
              <a:t>Total # of Credits: 30</a:t>
            </a:r>
          </a:p>
          <a:p>
            <a:pPr>
              <a:spcBef>
                <a:spcPts val="400"/>
              </a:spcBef>
            </a:pPr>
            <a:endParaRPr lang="en-US" sz="2000">
              <a:cs typeface="Times New Roman" panose="02020603050405020304" pitchFamily="18" charset="0"/>
            </a:endParaRPr>
          </a:p>
          <a:p>
            <a:pPr marL="0" indent="0">
              <a:spcBef>
                <a:spcPts val="400"/>
              </a:spcBef>
              <a:buNone/>
            </a:pPr>
            <a:r>
              <a:rPr lang="en-US" sz="2000">
                <a:cs typeface="Times New Roman" panose="02020603050405020304" pitchFamily="18" charset="0"/>
              </a:rPr>
              <a:t>Transfer Credits: Maximum of 6</a:t>
            </a:r>
          </a:p>
          <a:p>
            <a:pPr>
              <a:spcBef>
                <a:spcPts val="400"/>
              </a:spcBef>
            </a:pPr>
            <a:endParaRPr lang="en-US" sz="2000">
              <a:cs typeface="Times New Roman" panose="02020603050405020304" pitchFamily="18" charset="0"/>
            </a:endParaRPr>
          </a:p>
          <a:p>
            <a:pPr marL="0" indent="0">
              <a:spcBef>
                <a:spcPts val="400"/>
              </a:spcBef>
              <a:buNone/>
            </a:pPr>
            <a:r>
              <a:rPr lang="en-US" sz="2000">
                <a:cs typeface="Times New Roman" panose="02020603050405020304" pitchFamily="18" charset="0"/>
              </a:rPr>
              <a:t>Credits in Partner Location/Online: 6, in July/August</a:t>
            </a:r>
          </a:p>
          <a:p>
            <a:pPr>
              <a:spcBef>
                <a:spcPts val="400"/>
              </a:spcBef>
            </a:pPr>
            <a:endParaRPr lang="en-US" sz="2000">
              <a:ea typeface="Calibri"/>
              <a:cs typeface="Times New Roman" panose="02020603050405020304" pitchFamily="18" charset="0"/>
            </a:endParaRPr>
          </a:p>
          <a:p>
            <a:pPr marL="0" indent="0">
              <a:spcBef>
                <a:spcPts val="400"/>
              </a:spcBef>
              <a:buNone/>
            </a:pPr>
            <a:r>
              <a:rPr lang="en-US" sz="2000">
                <a:cs typeface="Times New Roman" panose="02020603050405020304" pitchFamily="18" charset="0"/>
              </a:rPr>
              <a:t>Length of Study and # of Credits in NYC: 9-12 months with 18-24 credits</a:t>
            </a:r>
          </a:p>
          <a:p>
            <a:pPr>
              <a:spcBef>
                <a:spcPts val="400"/>
              </a:spcBef>
            </a:pPr>
            <a:endParaRPr lang="en-US" sz="2000">
              <a:cs typeface="Times New Roman" panose="02020603050405020304" pitchFamily="18" charset="0"/>
            </a:endParaRPr>
          </a:p>
          <a:p>
            <a:pPr>
              <a:spcBef>
                <a:spcPts val="400"/>
              </a:spcBef>
            </a:pPr>
            <a:endParaRPr lang="en-US" sz="2000">
              <a:cs typeface="Times New Roman" panose="02020603050405020304" pitchFamily="18" charset="0"/>
            </a:endParaRPr>
          </a:p>
        </p:txBody>
      </p:sp>
      <p:sp>
        <p:nvSpPr>
          <p:cNvPr id="5" name="Rectangle 4">
            <a:extLst>
              <a:ext uri="{FF2B5EF4-FFF2-40B4-BE49-F238E27FC236}">
                <a16:creationId xmlns:a16="http://schemas.microsoft.com/office/drawing/2014/main" id="{40CBAD40-6F2F-D8BB-FA76-CC0F051BDA54}"/>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264E85FC-2A88-35E3-40BD-E2D512F4644A}"/>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4A912732-790C-D655-7CA6-60C0A8248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spTree>
    <p:extLst>
      <p:ext uri="{BB962C8B-B14F-4D97-AF65-F5344CB8AC3E}">
        <p14:creationId xmlns:p14="http://schemas.microsoft.com/office/powerpoint/2010/main" val="377198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CFBC4-D387-1B95-281A-FA23FF0B4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22790-FC84-A523-7726-0A5F2E0BE791}"/>
              </a:ext>
            </a:extLst>
          </p:cNvPr>
          <p:cNvSpPr>
            <a:spLocks noGrp="1"/>
          </p:cNvSpPr>
          <p:nvPr>
            <p:ph type="title"/>
          </p:nvPr>
        </p:nvSpPr>
        <p:spPr>
          <a:xfrm>
            <a:off x="703052" y="447358"/>
            <a:ext cx="10515600" cy="1325563"/>
          </a:xfrm>
        </p:spPr>
        <p:txBody>
          <a:bodyPr>
            <a:normAutofit/>
          </a:bodyPr>
          <a:lstStyle/>
          <a:p>
            <a:r>
              <a:rPr lang="en-US" b="1">
                <a:solidFill>
                  <a:srgbClr val="002060"/>
                </a:solidFill>
                <a:latin typeface="Arial"/>
                <a:cs typeface="Arial"/>
              </a:rPr>
              <a:t>Sample MS Finance Schedule</a:t>
            </a:r>
          </a:p>
        </p:txBody>
      </p:sp>
      <p:sp>
        <p:nvSpPr>
          <p:cNvPr id="5" name="Rectangle 4">
            <a:extLst>
              <a:ext uri="{FF2B5EF4-FFF2-40B4-BE49-F238E27FC236}">
                <a16:creationId xmlns:a16="http://schemas.microsoft.com/office/drawing/2014/main" id="{C12F7FA8-D4F9-7F9B-B69F-FA0A79AF7440}"/>
              </a:ext>
            </a:extLst>
          </p:cNvPr>
          <p:cNvSpPr/>
          <p:nvPr/>
        </p:nvSpPr>
        <p:spPr>
          <a:xfrm>
            <a:off x="-16565" y="-33131"/>
            <a:ext cx="12206377" cy="40256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E514965D-3366-FA4A-DC2D-A47AD31C155F}"/>
              </a:ext>
            </a:extLst>
          </p:cNvPr>
          <p:cNvPicPr>
            <a:picLocks noChangeAspect="1"/>
          </p:cNvPicPr>
          <p:nvPr/>
        </p:nvPicPr>
        <p:blipFill>
          <a:blip r:embed="rId2"/>
          <a:stretch>
            <a:fillRect/>
          </a:stretch>
        </p:blipFill>
        <p:spPr>
          <a:xfrm>
            <a:off x="10115999" y="62526"/>
            <a:ext cx="1247775" cy="200025"/>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B3A7F50A-6787-93F0-7D1C-93F6996EBC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52" y="6079729"/>
            <a:ext cx="2884974" cy="641748"/>
          </a:xfrm>
          <a:prstGeom prst="rect">
            <a:avLst/>
          </a:prstGeom>
        </p:spPr>
      </p:pic>
      <p:pic>
        <p:nvPicPr>
          <p:cNvPr id="9" name="Content Placeholder 4">
            <a:extLst>
              <a:ext uri="{FF2B5EF4-FFF2-40B4-BE49-F238E27FC236}">
                <a16:creationId xmlns:a16="http://schemas.microsoft.com/office/drawing/2014/main" id="{FB7370A9-7647-BB9F-1BE0-E11EEA506321}"/>
              </a:ext>
            </a:extLst>
          </p:cNvPr>
          <p:cNvPicPr>
            <a:picLocks noGrp="1" noChangeAspect="1"/>
          </p:cNvPicPr>
          <p:nvPr>
            <p:ph idx="1"/>
          </p:nvPr>
        </p:nvPicPr>
        <p:blipFill>
          <a:blip r:embed="rId4"/>
          <a:stretch>
            <a:fillRect/>
          </a:stretch>
        </p:blipFill>
        <p:spPr>
          <a:xfrm>
            <a:off x="1260999" y="1604512"/>
            <a:ext cx="9549437" cy="3480567"/>
          </a:xfrm>
        </p:spPr>
      </p:pic>
      <p:sp>
        <p:nvSpPr>
          <p:cNvPr id="10" name="TextBox 9">
            <a:extLst>
              <a:ext uri="{FF2B5EF4-FFF2-40B4-BE49-F238E27FC236}">
                <a16:creationId xmlns:a16="http://schemas.microsoft.com/office/drawing/2014/main" id="{DD4E4A98-1CF1-8C45-20AC-A9BF4B885598}"/>
              </a:ext>
            </a:extLst>
          </p:cNvPr>
          <p:cNvSpPr txBox="1"/>
          <p:nvPr/>
        </p:nvSpPr>
        <p:spPr>
          <a:xfrm>
            <a:off x="1099867" y="5085080"/>
            <a:ext cx="8126712" cy="1138773"/>
          </a:xfrm>
          <a:prstGeom prst="rect">
            <a:avLst/>
          </a:prstGeom>
          <a:noFill/>
        </p:spPr>
        <p:txBody>
          <a:bodyPr wrap="none" rtlCol="0">
            <a:spAutoFit/>
          </a:bodyPr>
          <a:lstStyle/>
          <a:p>
            <a:pPr marL="285750" indent="-285750">
              <a:buFont typeface="Arial" panose="020B0604020202020204" pitchFamily="34" charset="0"/>
              <a:buChar char="•"/>
            </a:pPr>
            <a:r>
              <a:rPr lang="en-US" sz="1600">
                <a:cs typeface="Times New Roman" panose="02020603050405020304" pitchFamily="18" charset="0"/>
              </a:rPr>
              <a:t>Classes may be valued at 3 credits or 1.5 credits, so the number of classes will vary.</a:t>
            </a:r>
          </a:p>
          <a:p>
            <a:pPr marL="285750" indent="-285750">
              <a:buFont typeface="Arial" panose="020B0604020202020204" pitchFamily="34" charset="0"/>
              <a:buChar char="•"/>
            </a:pPr>
            <a:r>
              <a:rPr lang="en-US" sz="1600">
                <a:cs typeface="Times New Roman" panose="02020603050405020304" pitchFamily="18" charset="0"/>
              </a:rPr>
              <a:t>This sample schedule is for a scenario for a student transferring in 3 credits.</a:t>
            </a:r>
          </a:p>
          <a:p>
            <a:pPr marL="285750" indent="-285750">
              <a:buFont typeface="Arial" panose="020B0604020202020204" pitchFamily="34" charset="0"/>
              <a:buChar char="•"/>
            </a:pPr>
            <a:r>
              <a:rPr lang="en-US" sz="1600">
                <a:cs typeface="Times New Roman" panose="02020603050405020304" pitchFamily="18" charset="0"/>
              </a:rPr>
              <a:t>Fintech track is newly added.</a:t>
            </a:r>
          </a:p>
          <a:p>
            <a:endParaRPr lang="en-US" sz="2000"/>
          </a:p>
        </p:txBody>
      </p:sp>
    </p:spTree>
    <p:extLst>
      <p:ext uri="{BB962C8B-B14F-4D97-AF65-F5344CB8AC3E}">
        <p14:creationId xmlns:p14="http://schemas.microsoft.com/office/powerpoint/2010/main" val="3291902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BF20BF6EE5644A9AD4387DCE6BBD96" ma:contentTypeVersion="18" ma:contentTypeDescription="Create a new document." ma:contentTypeScope="" ma:versionID="1f05e4617ce981e779fdf56852a8c8af">
  <xsd:schema xmlns:xsd="http://www.w3.org/2001/XMLSchema" xmlns:xs="http://www.w3.org/2001/XMLSchema" xmlns:p="http://schemas.microsoft.com/office/2006/metadata/properties" xmlns:ns2="94e281e8-ec4b-4ddf-ac63-a8bee52811be" xmlns:ns3="e72caa8c-f815-41c6-8f66-ef6055a809a1" targetNamespace="http://schemas.microsoft.com/office/2006/metadata/properties" ma:root="true" ma:fieldsID="a2ddf6390a3e4560240d94ad12c7d9c6" ns2:_="" ns3:_="">
    <xsd:import namespace="94e281e8-ec4b-4ddf-ac63-a8bee52811be"/>
    <xsd:import namespace="e72caa8c-f815-41c6-8f66-ef6055a80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e281e8-ec4b-4ddf-ac63-a8bee5281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2597c87-0a2f-4bcb-98aa-a355c729041f"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2caa8c-f815-41c6-8f66-ef6055a809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bb1afd0-8d86-4a32-ba10-860e1a986201}" ma:internalName="TaxCatchAll" ma:showField="CatchAllData" ma:web="e72caa8c-f815-41c6-8f66-ef6055a809a1">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e281e8-ec4b-4ddf-ac63-a8bee52811be">
      <Terms xmlns="http://schemas.microsoft.com/office/infopath/2007/PartnerControls"/>
    </lcf76f155ced4ddcb4097134ff3c332f>
    <TaxCatchAll xmlns="e72caa8c-f815-41c6-8f66-ef6055a809a1" xsi:nil="true"/>
  </documentManagement>
</p:properties>
</file>

<file path=customXml/itemProps1.xml><?xml version="1.0" encoding="utf-8"?>
<ds:datastoreItem xmlns:ds="http://schemas.openxmlformats.org/officeDocument/2006/customXml" ds:itemID="{F78E4785-44B2-4074-A4B2-03F6C7BDEF5B}">
  <ds:schemaRefs>
    <ds:schemaRef ds:uri="http://schemas.microsoft.com/sharepoint/v3/contenttype/forms"/>
  </ds:schemaRefs>
</ds:datastoreItem>
</file>

<file path=customXml/itemProps2.xml><?xml version="1.0" encoding="utf-8"?>
<ds:datastoreItem xmlns:ds="http://schemas.openxmlformats.org/officeDocument/2006/customXml" ds:itemID="{944B5120-385F-4B56-BAC8-0CEE27B29BC5}">
  <ds:schemaRefs>
    <ds:schemaRef ds:uri="94e281e8-ec4b-4ddf-ac63-a8bee52811be"/>
    <ds:schemaRef ds:uri="e72caa8c-f815-41c6-8f66-ef6055a809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6A0389-8DB1-4960-B079-91DC3C59D794}">
  <ds:schemaRefs>
    <ds:schemaRef ds:uri="94e281e8-ec4b-4ddf-ac63-a8bee52811be"/>
    <ds:schemaRef ds:uri="e72caa8c-f815-41c6-8f66-ef6055a809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18</Slides>
  <Notes>0</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Office Theme</vt:lpstr>
      <vt:lpstr>PowerPoint Presentation</vt:lpstr>
      <vt:lpstr>You’ll Be Part of a Leading Urban University… </vt:lpstr>
      <vt:lpstr>… with a home at Zicklin  </vt:lpstr>
      <vt:lpstr>Why Baruch? Why Zicklin?</vt:lpstr>
      <vt:lpstr>Why MS Finance? Why Dual Degree Program? </vt:lpstr>
      <vt:lpstr>Program Cost</vt:lpstr>
      <vt:lpstr>Housing</vt:lpstr>
      <vt:lpstr>MS Finance Program Elements </vt:lpstr>
      <vt:lpstr>Sample MS Finance Schedule</vt:lpstr>
      <vt:lpstr>Elective Example  FIN9790: Essential Lessons from the US Financial Crisis </vt:lpstr>
      <vt:lpstr>Experiences</vt:lpstr>
      <vt:lpstr>Zicklin’s Graduate Career Management  Center (GCMC) offers you:</vt:lpstr>
      <vt:lpstr>Sample of Recent GCMC Events</vt:lpstr>
      <vt:lpstr>Firms Employing 2022-23 MS Finance Graduates </vt:lpstr>
      <vt:lpstr>Admissions Timeline</vt:lpstr>
      <vt:lpstr>MS Finance Program Highlights Recap</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Rong Yan</dc:creator>
  <cp:revision>1</cp:revision>
  <dcterms:created xsi:type="dcterms:W3CDTF">2023-10-30T15:19:31Z</dcterms:created>
  <dcterms:modified xsi:type="dcterms:W3CDTF">2024-11-11T14:57:53Z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0x010100C7BF20BF6EE5644A9AD4387DCE6BBD96</vt:lpwstr>
  </property>
  <property fmtid="{D5CDD505-2E9C-101B-9397-08002B2CF9AE}" pid="3" name="MediaServiceImageTags">
    <vt:lpwstr/>
  </property>
</Properties>
</file>