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</p:sldMasterIdLst>
  <p:notesMasterIdLst>
    <p:notesMasterId r:id="rId19"/>
  </p:notesMasterIdLst>
  <p:handoutMasterIdLst>
    <p:handoutMasterId r:id="rId20"/>
  </p:handoutMasterIdLst>
  <p:sldIdLst>
    <p:sldId id="327" r:id="rId2"/>
    <p:sldId id="446" r:id="rId3"/>
    <p:sldId id="447" r:id="rId4"/>
    <p:sldId id="449" r:id="rId5"/>
    <p:sldId id="450" r:id="rId6"/>
    <p:sldId id="462" r:id="rId7"/>
    <p:sldId id="456" r:id="rId8"/>
    <p:sldId id="457" r:id="rId9"/>
    <p:sldId id="458" r:id="rId10"/>
    <p:sldId id="459" r:id="rId11"/>
    <p:sldId id="460" r:id="rId12"/>
    <p:sldId id="461" r:id="rId13"/>
    <p:sldId id="451" r:id="rId14"/>
    <p:sldId id="452" r:id="rId15"/>
    <p:sldId id="453" r:id="rId16"/>
    <p:sldId id="454" r:id="rId17"/>
    <p:sldId id="455" r:id="rId1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20000"/>
      </a:spcBef>
      <a:spcAft>
        <a:spcPct val="0"/>
      </a:spcAft>
      <a:buClr>
        <a:srgbClr val="B3071B"/>
      </a:buClr>
      <a:buSzPct val="80000"/>
      <a:buFont typeface="Wingdings" pitchFamily="2" charset="2"/>
      <a:buChar char="n"/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B3071B"/>
      </a:buClr>
      <a:buSzPct val="80000"/>
      <a:buFont typeface="Wingdings" pitchFamily="2" charset="2"/>
      <a:buChar char="n"/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B3071B"/>
      </a:buClr>
      <a:buSzPct val="80000"/>
      <a:buFont typeface="Wingdings" pitchFamily="2" charset="2"/>
      <a:buChar char="n"/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B3071B"/>
      </a:buClr>
      <a:buSzPct val="80000"/>
      <a:buFont typeface="Wingdings" pitchFamily="2" charset="2"/>
      <a:buChar char="n"/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B3071B"/>
      </a:buClr>
      <a:buSzPct val="80000"/>
      <a:buFont typeface="Wingdings" pitchFamily="2" charset="2"/>
      <a:buChar char="n"/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5D0707"/>
    <a:srgbClr val="B3071B"/>
    <a:srgbClr val="FF0000"/>
    <a:srgbClr val="952F1B"/>
    <a:srgbClr val="B00000"/>
    <a:srgbClr val="6633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62"/>
      </p:cViewPr>
      <p:guideLst>
        <p:guide orient="horz" pos="482"/>
        <p:guide pos="510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pitchFamily="34" charset="0"/>
              </a:defRPr>
            </a:lvl1pPr>
          </a:lstStyle>
          <a:p>
            <a:fld id="{37E70995-5890-43F4-B9B8-7907FB173A3F}" type="datetimeFigureOut">
              <a:rPr lang="it-IT"/>
              <a:pPr/>
              <a:t>25/01/2016</a:t>
            </a:fld>
            <a:endParaRPr lang="it-IT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pitchFamily="34" charset="0"/>
              </a:defRPr>
            </a:lvl1pPr>
          </a:lstStyle>
          <a:p>
            <a:fld id="{B6B9F5ED-7B2C-4D34-A14F-36CDC8F654F2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itchFamily="34" charset="0"/>
              </a:defRPr>
            </a:lvl1pPr>
          </a:lstStyle>
          <a:p>
            <a:fld id="{82B67CA4-2B35-401C-B8E2-E1DDCEEA444B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F12CE-F8CD-4BD6-A558-92A7B0D6ECE6}" type="slidenum">
              <a:rPr lang="it-IT"/>
              <a:pPr/>
              <a:t>1</a:t>
            </a:fld>
            <a:endParaRPr lang="it-IT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CE467-3576-4F44-9BE4-96B0024C3490}" type="slidenum">
              <a:rPr lang="it-IT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84E06-5449-43AE-BAA3-4F5894F0E73C}" type="slidenum">
              <a:rPr lang="it-IT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A0A1C-9780-4F2E-BDA9-68879B93F0F0}" type="slidenum">
              <a:rPr lang="it-IT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81DDE-B882-41C7-ACC8-573CB8C6EA0F}" type="slidenum">
              <a:rPr lang="it-IT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635C7-30FC-4FBE-97B4-3F2A5875E2D9}" type="slidenum">
              <a:rPr lang="it-IT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FBAC3-76BB-4552-8C7F-687BA8325322}" type="slidenum">
              <a:rPr lang="it-IT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A970E-4E22-47E6-8E9F-525F6285F163}" type="slidenum">
              <a:rPr lang="it-IT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499F9-D927-49E4-BDF3-83BDAB92575B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8D2A2-A5BC-4633-8443-1FD44E1E0D55}" type="slidenum">
              <a:rPr lang="it-IT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7A933-E3F3-4048-9AC9-D4992109BD90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844A0-2006-47F9-AA10-365FDA11A713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78A65-E800-4797-8C99-FF302857D84D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C7C21-ABDD-4F11-A40A-2FF105C0AA9F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F4F3B-4CCA-406D-A834-38647BC986D0}" type="slidenum">
              <a:rPr lang="it-IT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7D922-AAE9-4BBD-BCA4-EE6619A07C5B}" type="slidenum">
              <a:rPr lang="it-IT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00013"/>
            <a:ext cx="9155113" cy="1100138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24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3" descr="SigilloLogoLAST_WhiteO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8" y="260350"/>
            <a:ext cx="42767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8524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 w="9525">
            <a:noFill/>
            <a:miter lim="800000"/>
            <a:headEnd/>
            <a:tailEnd/>
          </a:ln>
        </p:spPr>
        <p:txBody>
          <a:bodyPr wrap="none" rIns="360000" anchor="ctr"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24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Picture 3" descr="SigilloLogoLAST_WhiteO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95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92867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Linee Guida prova finale 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1424CD-18F9-4E81-89C4-734FC2FEF8D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1484313"/>
            <a:ext cx="86455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39957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Linee Guida prova finale TEM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381750"/>
            <a:ext cx="5715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itchFamily="34" charset="0"/>
              </a:defRPr>
            </a:lvl1pPr>
          </a:lstStyle>
          <a:p>
            <a:fld id="{B1E60E1C-6F68-4476-BFBA-5E166F2AD0FD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4450"/>
            <a:ext cx="69945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3071B"/>
        </a:buClr>
        <a:buSzPct val="80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3071B"/>
        </a:buClr>
        <a:buSzPct val="80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a.unipd.it/laurearsi-economia-e-management-te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a.unipd.it/corsi/corsi-di-laurea-0/economia-e-management-tem-ord-20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onomia.unipd.it/applicazioni-on-line" TargetMode="External"/><Relationship Id="rId4" Type="http://schemas.openxmlformats.org/officeDocument/2006/relationships/hyperlink" Target="https://www.economia.unipd.it/laurearsi-economia-e-management-te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060575"/>
            <a:ext cx="6400800" cy="2316163"/>
          </a:xfrm>
        </p:spPr>
        <p:txBody>
          <a:bodyPr/>
          <a:lstStyle/>
          <a:p>
            <a:pPr eaLnBrk="1" hangingPunct="1">
              <a:buClrTx/>
              <a:buSzTx/>
              <a:buFontTx/>
              <a:buNone/>
            </a:pPr>
            <a:r>
              <a:rPr lang="it-IT" sz="3600" b="1" dirty="0" smtClean="0">
                <a:latin typeface="Tw Cen MT" pitchFamily="34" charset="0"/>
              </a:rPr>
              <a:t>Prova Finale TEM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it-IT" sz="3600" b="1" i="1" dirty="0" smtClean="0">
                <a:latin typeface="Tw Cen MT" pitchFamily="34" charset="0"/>
              </a:rPr>
              <a:t>Linee Guida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1371600" y="5589588"/>
            <a:ext cx="6400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ClrTx/>
              <a:buSzTx/>
              <a:buFontTx/>
              <a:buNone/>
            </a:pPr>
            <a:r>
              <a:rPr lang="it-IT" sz="2400" dirty="0" smtClean="0">
                <a:solidFill>
                  <a:schemeClr val="bg1"/>
                </a:solidFill>
                <a:latin typeface="Arial" pitchFamily="34" charset="0"/>
              </a:rPr>
              <a:t>febbraio 2016</a:t>
            </a:r>
            <a:endParaRPr lang="it-IT" sz="2400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it-IT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48" name="CasellaDiTesto 3"/>
          <p:cNvSpPr txBox="1">
            <a:spLocks noChangeArrowheads="1"/>
          </p:cNvSpPr>
          <p:nvPr/>
        </p:nvSpPr>
        <p:spPr bwMode="auto">
          <a:xfrm>
            <a:off x="1476375" y="3860800"/>
            <a:ext cx="64801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800" i="1" dirty="0" smtClean="0">
              <a:solidFill>
                <a:schemeClr val="bg1"/>
              </a:solidFill>
              <a:latin typeface="Tw Cen MT" pitchFamily="34" charset="0"/>
            </a:endParaRPr>
          </a:p>
          <a:p>
            <a:pPr algn="ctr"/>
            <a:r>
              <a:rPr lang="it-IT" sz="1800" i="1" dirty="0" smtClean="0">
                <a:solidFill>
                  <a:schemeClr val="bg1"/>
                </a:solidFill>
                <a:latin typeface="Tw Cen MT" pitchFamily="34" charset="0"/>
              </a:rPr>
              <a:t>A </a:t>
            </a:r>
            <a:r>
              <a:rPr lang="it-IT" sz="1800" i="1" dirty="0">
                <a:solidFill>
                  <a:schemeClr val="bg1"/>
                </a:solidFill>
                <a:latin typeface="Tw Cen MT" pitchFamily="34" charset="0"/>
              </a:rPr>
              <a:t>cura di: </a:t>
            </a:r>
            <a:r>
              <a:rPr lang="it-IT" sz="1600" dirty="0" smtClean="0">
                <a:solidFill>
                  <a:schemeClr val="bg1"/>
                </a:solidFill>
                <a:latin typeface="Tw Cen MT" pitchFamily="34" charset="0"/>
              </a:rPr>
              <a:t>Segreteria Didattica dSEA</a:t>
            </a:r>
            <a:endParaRPr lang="it-IT" sz="16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785A81-2D12-4B60-A063-2079331E9EB6}" type="slidenum">
              <a:rPr lang="it-IT">
                <a:latin typeface="Tw Cen MT" pitchFamily="34" charset="0"/>
              </a:rPr>
              <a:pPr/>
              <a:t>10</a:t>
            </a:fld>
            <a:endParaRPr lang="it-IT">
              <a:latin typeface="Tw Cen MT" pitchFamily="34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Screenshots (4)</a:t>
            </a:r>
          </a:p>
        </p:txBody>
      </p:sp>
      <p:pic>
        <p:nvPicPr>
          <p:cNvPr id="23556" name="Immagine 8" descr="pag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8" descr="pag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8713"/>
            <a:ext cx="91440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55577E-35BA-4A85-8522-2CF92C996A17}" type="slidenum">
              <a:rPr lang="it-IT">
                <a:latin typeface="Tw Cen MT" pitchFamily="34" charset="0"/>
              </a:rPr>
              <a:pPr/>
              <a:t>11</a:t>
            </a:fld>
            <a:endParaRPr lang="it-IT">
              <a:latin typeface="Tw Cen MT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Screenshots (5)</a:t>
            </a:r>
          </a:p>
        </p:txBody>
      </p:sp>
      <p:sp>
        <p:nvSpPr>
          <p:cNvPr id="25605" name="Rettangolo arrotondato 6"/>
          <p:cNvSpPr>
            <a:spLocks noChangeArrowheads="1"/>
          </p:cNvSpPr>
          <p:nvPr/>
        </p:nvSpPr>
        <p:spPr bwMode="auto">
          <a:xfrm>
            <a:off x="2843213" y="2636838"/>
            <a:ext cx="3421062" cy="36036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8" descr="pag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0763"/>
            <a:ext cx="91440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230F61-E73B-41E9-99CB-812037C80B1E}" type="slidenum">
              <a:rPr lang="it-IT">
                <a:latin typeface="Tw Cen MT" pitchFamily="34" charset="0"/>
              </a:rPr>
              <a:pPr/>
              <a:t>12</a:t>
            </a:fld>
            <a:endParaRPr lang="it-IT">
              <a:latin typeface="Tw Cen MT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Screenshots (6)</a:t>
            </a:r>
          </a:p>
        </p:txBody>
      </p:sp>
      <p:sp>
        <p:nvSpPr>
          <p:cNvPr id="27653" name="Rettangolo arrotondato 6"/>
          <p:cNvSpPr>
            <a:spLocks noChangeArrowheads="1"/>
          </p:cNvSpPr>
          <p:nvPr/>
        </p:nvSpPr>
        <p:spPr bwMode="auto">
          <a:xfrm>
            <a:off x="0" y="4292600"/>
            <a:ext cx="5184775" cy="288925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4F0D87-76CF-4851-8E87-95122A792E6B}" type="slidenum">
              <a:rPr lang="it-IT">
                <a:latin typeface="Tw Cen MT" pitchFamily="34" charset="0"/>
              </a:rPr>
              <a:pPr/>
              <a:t>13</a:t>
            </a:fld>
            <a:endParaRPr lang="it-IT">
              <a:latin typeface="Tw Cen MT" pitchFamily="34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Procedura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4895850" cy="503238"/>
          </a:xfrm>
        </p:spPr>
        <p:txBody>
          <a:bodyPr anchor="t"/>
          <a:lstStyle/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rgbClr val="C00000"/>
                </a:solidFill>
                <a:latin typeface="Tw Cen MT" pitchFamily="34" charset="0"/>
              </a:rPr>
              <a:t>QUANDO &amp; COME?</a:t>
            </a: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</p:txBody>
      </p:sp>
      <p:sp>
        <p:nvSpPr>
          <p:cNvPr id="29701" name="Doppia parentesi quadra 23"/>
          <p:cNvSpPr>
            <a:spLocks noChangeArrowheads="1"/>
          </p:cNvSpPr>
          <p:nvPr/>
        </p:nvSpPr>
        <p:spPr bwMode="auto">
          <a:xfrm>
            <a:off x="827088" y="1989138"/>
            <a:ext cx="6697662" cy="287337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3. Contatto il </a:t>
            </a:r>
            <a:r>
              <a:rPr lang="it-IT" sz="2000" b="1">
                <a:latin typeface="Tw Cen MT" pitchFamily="34" charset="0"/>
              </a:rPr>
              <a:t>docente</a:t>
            </a:r>
            <a:r>
              <a:rPr lang="it-IT" sz="2000">
                <a:latin typeface="Tw Cen MT" pitchFamily="34" charset="0"/>
              </a:rPr>
              <a:t> e concordiamo il tema</a:t>
            </a:r>
          </a:p>
        </p:txBody>
      </p:sp>
      <p:sp>
        <p:nvSpPr>
          <p:cNvPr id="29702" name="Connettore 24"/>
          <p:cNvSpPr>
            <a:spLocks noChangeArrowheads="1"/>
          </p:cNvSpPr>
          <p:nvPr/>
        </p:nvSpPr>
        <p:spPr bwMode="auto">
          <a:xfrm>
            <a:off x="827088" y="1989138"/>
            <a:ext cx="215900" cy="215900"/>
          </a:xfrm>
          <a:prstGeom prst="flowChartConnector">
            <a:avLst/>
          </a:prstGeom>
          <a:solidFill>
            <a:srgbClr val="5D0707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29703" name="Rettangolo 25"/>
          <p:cNvSpPr>
            <a:spLocks noChangeArrowheads="1"/>
          </p:cNvSpPr>
          <p:nvPr/>
        </p:nvSpPr>
        <p:spPr bwMode="auto">
          <a:xfrm>
            <a:off x="468313" y="2349500"/>
            <a:ext cx="828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latin typeface="Tw Cen MT" pitchFamily="34" charset="0"/>
              </a:rPr>
              <a:t> Entro 30 giorni</a:t>
            </a:r>
            <a:r>
              <a:rPr lang="it-IT" sz="2400">
                <a:latin typeface="Tw Cen MT" pitchFamily="34" charset="0"/>
              </a:rPr>
              <a:t> dall</a:t>
            </a:r>
            <a:r>
              <a:rPr lang="it-IT" altLang="it-IT" sz="2400">
                <a:latin typeface="Tw Cen MT" pitchFamily="34" charset="0"/>
              </a:rPr>
              <a:t>’</a:t>
            </a:r>
            <a:r>
              <a:rPr lang="it-IT" sz="2400">
                <a:latin typeface="Tw Cen MT" pitchFamily="34" charset="0"/>
              </a:rPr>
              <a:t>assegnazione </a:t>
            </a:r>
            <a:r>
              <a:rPr lang="it-IT" sz="2400">
                <a:latin typeface="Tw Cen MT" pitchFamily="34" charset="0"/>
                <a:sym typeface="Wingdings" pitchFamily="2" charset="2"/>
              </a:rPr>
              <a:t> </a:t>
            </a:r>
            <a:r>
              <a:rPr lang="it-IT" sz="2400">
                <a:latin typeface="Tw Cen MT" pitchFamily="34" charset="0"/>
              </a:rPr>
              <a:t>contattare il relatore per concordare il tema della prova finale.</a:t>
            </a:r>
          </a:p>
          <a:p>
            <a:pPr algn="just">
              <a:buFont typeface="Wingdings" pitchFamily="2" charset="2"/>
              <a:buNone/>
            </a:pPr>
            <a:endParaRPr lang="it-IT" sz="1800">
              <a:latin typeface="Tw Cen MT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it-IT" sz="2000" i="1" u="sng">
                <a:latin typeface="Tw Cen MT" pitchFamily="34" charset="0"/>
              </a:rPr>
              <a:t>Nota</a:t>
            </a:r>
            <a:r>
              <a:rPr lang="it-IT" sz="2000">
                <a:latin typeface="Tw Cen MT" pitchFamily="34" charset="0"/>
              </a:rPr>
              <a:t>: Prova Finale </a:t>
            </a:r>
            <a:r>
              <a:rPr lang="it-IT" sz="2000" b="1">
                <a:latin typeface="Tw Cen MT" pitchFamily="34" charset="0"/>
              </a:rPr>
              <a:t>svincolata</a:t>
            </a:r>
            <a:r>
              <a:rPr lang="it-IT" sz="2000">
                <a:latin typeface="Tw Cen MT" pitchFamily="34" charset="0"/>
              </a:rPr>
              <a:t> dall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esperienza di stage! Due </a:t>
            </a:r>
            <a:r>
              <a:rPr lang="it-IT" sz="2000" b="1">
                <a:latin typeface="Tw Cen MT" pitchFamily="34" charset="0"/>
              </a:rPr>
              <a:t>processi</a:t>
            </a:r>
            <a:r>
              <a:rPr lang="it-IT" sz="2000">
                <a:latin typeface="Tw Cen MT" pitchFamily="34" charset="0"/>
              </a:rPr>
              <a:t> indipendenti sia nel procedimento che nei contenuti. A seconda dei casi:</a:t>
            </a:r>
          </a:p>
          <a:p>
            <a:pPr lvl="1" algn="just"/>
            <a:r>
              <a:rPr lang="it-IT" sz="2000">
                <a:latin typeface="Tw Cen MT" pitchFamily="34" charset="0"/>
              </a:rPr>
              <a:t> Tempi sovrapposti</a:t>
            </a:r>
          </a:p>
          <a:p>
            <a:pPr lvl="1" algn="just"/>
            <a:r>
              <a:rPr lang="it-IT" sz="2000">
                <a:latin typeface="Tw Cen MT" pitchFamily="34" charset="0"/>
              </a:rPr>
              <a:t>Tempi parzialmente sovrapposti</a:t>
            </a:r>
          </a:p>
          <a:p>
            <a:pPr lvl="1" algn="just"/>
            <a:r>
              <a:rPr lang="it-IT" sz="2000">
                <a:latin typeface="Tw Cen MT" pitchFamily="34" charset="0"/>
              </a:rPr>
              <a:t>Tempi del tutto separati</a:t>
            </a:r>
          </a:p>
          <a:p>
            <a:pPr algn="just">
              <a:buFont typeface="Wingdings" pitchFamily="2" charset="2"/>
              <a:buNone/>
            </a:pPr>
            <a:r>
              <a:rPr lang="it-IT" sz="2000" i="1" u="sng">
                <a:latin typeface="Tw Cen MT" pitchFamily="34" charset="0"/>
              </a:rPr>
              <a:t>Questo significa che non posso trarre ispirazione dallo stage per la Prova Finale?</a:t>
            </a:r>
            <a:r>
              <a:rPr lang="it-IT" sz="2000">
                <a:latin typeface="Tw Cen MT" pitchFamily="34" charset="0"/>
              </a:rPr>
              <a:t> </a:t>
            </a:r>
            <a:r>
              <a:rPr lang="it-IT" sz="2000" b="1">
                <a:latin typeface="Tw Cen MT" pitchFamily="34" charset="0"/>
              </a:rPr>
              <a:t>NO: </a:t>
            </a:r>
            <a:r>
              <a:rPr lang="it-IT" sz="2000">
                <a:latin typeface="Tw Cen MT" pitchFamily="34" charset="0"/>
              </a:rPr>
              <a:t>nulla vieta che studente e relatore identifichino come argomento oggetto dell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elaborato un tema legato/ispirato all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attività di stage.</a:t>
            </a:r>
            <a:endParaRPr lang="it-IT" sz="2000" b="1" i="1" u="sng">
              <a:latin typeface="Tw Cen MT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it-IT" sz="18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269341-0555-4F05-B53E-2240827D1D1E}" type="slidenum">
              <a:rPr lang="it-IT">
                <a:latin typeface="Tw Cen MT" pitchFamily="34" charset="0"/>
              </a:rPr>
              <a:pPr/>
              <a:t>14</a:t>
            </a:fld>
            <a:endParaRPr lang="it-IT">
              <a:latin typeface="Tw Cen MT" pitchFamily="34" charset="0"/>
            </a:endParaRP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Procedura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4895850" cy="503238"/>
          </a:xfrm>
        </p:spPr>
        <p:txBody>
          <a:bodyPr anchor="t"/>
          <a:lstStyle/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rgbClr val="C00000"/>
                </a:solidFill>
                <a:latin typeface="Tw Cen MT" pitchFamily="34" charset="0"/>
              </a:rPr>
              <a:t>QUANDO &amp; COME?</a:t>
            </a: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</p:txBody>
      </p:sp>
      <p:sp>
        <p:nvSpPr>
          <p:cNvPr id="31748" name="Doppia parentesi quadra 8"/>
          <p:cNvSpPr>
            <a:spLocks noChangeArrowheads="1"/>
          </p:cNvSpPr>
          <p:nvPr/>
        </p:nvSpPr>
        <p:spPr bwMode="auto">
          <a:xfrm>
            <a:off x="611188" y="1773238"/>
            <a:ext cx="8208962" cy="360362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4. Elaboro la mia Prova finale in comunicazione periodica con il Relatore</a:t>
            </a:r>
          </a:p>
        </p:txBody>
      </p:sp>
      <p:sp>
        <p:nvSpPr>
          <p:cNvPr id="31749" name="Connettore 9"/>
          <p:cNvSpPr>
            <a:spLocks noChangeArrowheads="1"/>
          </p:cNvSpPr>
          <p:nvPr/>
        </p:nvSpPr>
        <p:spPr bwMode="auto">
          <a:xfrm>
            <a:off x="611188" y="1773238"/>
            <a:ext cx="215900" cy="217487"/>
          </a:xfrm>
          <a:prstGeom prst="flowChartConnector">
            <a:avLst/>
          </a:prstGeom>
          <a:solidFill>
            <a:srgbClr val="5D0707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539750" y="2276475"/>
            <a:ext cx="374491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Ricerca delle fonti</a:t>
            </a:r>
          </a:p>
          <a:p>
            <a:pPr algn="just"/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Analisi di teorie e/o dati</a:t>
            </a:r>
          </a:p>
          <a:p>
            <a:pPr algn="just"/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Stesura dell</a:t>
            </a:r>
            <a:r>
              <a:rPr lang="it-IT" alt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elaborato </a:t>
            </a:r>
          </a:p>
          <a:p>
            <a:pPr algn="just"/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Contestualizzazione</a:t>
            </a:r>
          </a:p>
        </p:txBody>
      </p:sp>
      <p:sp>
        <p:nvSpPr>
          <p:cNvPr id="31751" name="Parentesi graffa chiusa 8"/>
          <p:cNvSpPr>
            <a:spLocks/>
          </p:cNvSpPr>
          <p:nvPr/>
        </p:nvSpPr>
        <p:spPr bwMode="auto">
          <a:xfrm>
            <a:off x="3924300" y="2349500"/>
            <a:ext cx="287338" cy="1584325"/>
          </a:xfrm>
          <a:prstGeom prst="rightBrace">
            <a:avLst>
              <a:gd name="adj1" fmla="val 8347"/>
              <a:gd name="adj2" fmla="val 50000"/>
            </a:avLst>
          </a:prstGeom>
          <a:noFill/>
          <a:ln w="22225">
            <a:solidFill>
              <a:srgbClr val="5D0707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31752" name="CasellaDiTesto 9"/>
          <p:cNvSpPr txBox="1">
            <a:spLocks noChangeArrowheads="1"/>
          </p:cNvSpPr>
          <p:nvPr/>
        </p:nvSpPr>
        <p:spPr bwMode="auto">
          <a:xfrm>
            <a:off x="4427538" y="2349500"/>
            <a:ext cx="4321175" cy="687388"/>
          </a:xfrm>
          <a:prstGeom prst="rect">
            <a:avLst/>
          </a:prstGeom>
          <a:solidFill>
            <a:srgbClr val="FF9933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300"/>
              </a:lnSpc>
              <a:buFont typeface="Wingdings" pitchFamily="2" charset="2"/>
              <a:buNone/>
            </a:pPr>
            <a:r>
              <a:rPr lang="it-IT" sz="2400">
                <a:latin typeface="Tw Cen MT" pitchFamily="34" charset="0"/>
              </a:rPr>
              <a:t>Al relatore vanno chiesti periodicamente dei </a:t>
            </a:r>
            <a:r>
              <a:rPr lang="it-IT" sz="2400" i="1">
                <a:latin typeface="Tw Cen MT" pitchFamily="34" charset="0"/>
              </a:rPr>
              <a:t>feedback</a:t>
            </a:r>
            <a:r>
              <a:rPr lang="it-IT" sz="2400">
                <a:latin typeface="Tw Cen MT" pitchFamily="34" charset="0"/>
              </a:rPr>
              <a:t>:</a:t>
            </a:r>
          </a:p>
        </p:txBody>
      </p:sp>
      <p:sp>
        <p:nvSpPr>
          <p:cNvPr id="31753" name="CasellaDiTesto 11"/>
          <p:cNvSpPr txBox="1">
            <a:spLocks noChangeArrowheads="1"/>
          </p:cNvSpPr>
          <p:nvPr/>
        </p:nvSpPr>
        <p:spPr bwMode="auto">
          <a:xfrm>
            <a:off x="4500563" y="2997200"/>
            <a:ext cx="44640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300"/>
              </a:lnSpc>
              <a:buFont typeface="Courier New" pitchFamily="49" charset="0"/>
              <a:buChar char="o"/>
            </a:pPr>
            <a:r>
              <a:rPr lang="it-IT" sz="2400">
                <a:latin typeface="Tw Cen MT" pitchFamily="34" charset="0"/>
              </a:rPr>
              <a:t> approvazione dell</a:t>
            </a:r>
            <a:r>
              <a:rPr lang="it-IT" altLang="it-IT" sz="2400">
                <a:latin typeface="Tw Cen MT" pitchFamily="34" charset="0"/>
              </a:rPr>
              <a:t>’</a:t>
            </a:r>
            <a:r>
              <a:rPr lang="it-IT" sz="2400">
                <a:latin typeface="Tw Cen MT" pitchFamily="34" charset="0"/>
              </a:rPr>
              <a:t>elaborato da parte sua è necessaria per poter discutere</a:t>
            </a:r>
          </a:p>
          <a:p>
            <a:pPr algn="just">
              <a:lnSpc>
                <a:spcPts val="2300"/>
              </a:lnSpc>
              <a:buFont typeface="Courier New" pitchFamily="49" charset="0"/>
              <a:buChar char="o"/>
            </a:pPr>
            <a:r>
              <a:rPr lang="it-IT" sz="2400">
                <a:latin typeface="Tw Cen MT" pitchFamily="34" charset="0"/>
              </a:rPr>
              <a:t> opera una proposta di voto</a:t>
            </a:r>
          </a:p>
          <a:p>
            <a:pPr algn="just">
              <a:lnSpc>
                <a:spcPts val="2300"/>
              </a:lnSpc>
              <a:buFont typeface="Courier New" pitchFamily="49" charset="0"/>
              <a:buChar char="o"/>
            </a:pPr>
            <a:r>
              <a:rPr lang="it-IT" sz="2400">
                <a:latin typeface="Tw Cen MT" pitchFamily="34" charset="0"/>
              </a:rPr>
              <a:t> qualità dell</a:t>
            </a:r>
            <a:r>
              <a:rPr lang="it-IT" altLang="it-IT" sz="2400">
                <a:latin typeface="Tw Cen MT" pitchFamily="34" charset="0"/>
              </a:rPr>
              <a:t>’</a:t>
            </a:r>
            <a:r>
              <a:rPr lang="it-IT" sz="2400">
                <a:latin typeface="Tw Cen MT" pitchFamily="34" charset="0"/>
              </a:rPr>
              <a:t>elaborato!</a:t>
            </a:r>
          </a:p>
          <a:p>
            <a:pPr algn="just">
              <a:lnSpc>
                <a:spcPts val="2300"/>
              </a:lnSpc>
              <a:buFont typeface="Courier New" pitchFamily="49" charset="0"/>
              <a:buChar char="o"/>
            </a:pPr>
            <a:r>
              <a:rPr lang="it-IT" sz="2400">
                <a:latin typeface="Tw Cen MT" pitchFamily="34" charset="0"/>
              </a:rPr>
              <a:t> figura di garanzia</a:t>
            </a:r>
          </a:p>
        </p:txBody>
      </p:sp>
      <p:sp>
        <p:nvSpPr>
          <p:cNvPr id="31754" name="CasellaDiTesto 12"/>
          <p:cNvSpPr txBox="1">
            <a:spLocks noChangeArrowheads="1"/>
          </p:cNvSpPr>
          <p:nvPr/>
        </p:nvSpPr>
        <p:spPr bwMode="auto">
          <a:xfrm>
            <a:off x="323850" y="4797425"/>
            <a:ext cx="86407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400" i="1" dirty="0">
                <a:latin typeface="Tw Cen MT" pitchFamily="34" charset="0"/>
              </a:rPr>
              <a:t>Inoltre</a:t>
            </a:r>
          </a:p>
          <a:p>
            <a:r>
              <a:rPr lang="it-IT" sz="2000" dirty="0">
                <a:latin typeface="Tw Cen MT" pitchFamily="34" charset="0"/>
              </a:rPr>
              <a:t>Lunghezza (</a:t>
            </a:r>
            <a:r>
              <a:rPr lang="it-IT" sz="2000" dirty="0" err="1">
                <a:latin typeface="Tw Cen MT" pitchFamily="34" charset="0"/>
              </a:rPr>
              <a:t>max</a:t>
            </a:r>
            <a:r>
              <a:rPr lang="it-IT" sz="2000" dirty="0">
                <a:latin typeface="Tw Cen MT" pitchFamily="34" charset="0"/>
              </a:rPr>
              <a:t> 15.000 parole) dichiarata in nota</a:t>
            </a:r>
          </a:p>
          <a:p>
            <a:r>
              <a:rPr lang="it-IT" sz="2000" dirty="0">
                <a:latin typeface="Tw Cen MT" pitchFamily="34" charset="0"/>
              </a:rPr>
              <a:t> Bibliografia! Stesa secondo le indicazioni contenute </a:t>
            </a:r>
            <a:r>
              <a:rPr lang="it-IT" sz="2000" dirty="0" smtClean="0">
                <a:latin typeface="Tw Cen MT" pitchFamily="34" charset="0"/>
              </a:rPr>
              <a:t>nella guida scaricabile da </a:t>
            </a:r>
            <a:endParaRPr lang="it-IT" sz="2000" dirty="0">
              <a:latin typeface="Tw Cen MT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it-IT" sz="2000" b="1" dirty="0">
                <a:solidFill>
                  <a:srgbClr val="FF0000"/>
                </a:solidFill>
                <a:latin typeface="Tw Cen MT" pitchFamily="34" charset="0"/>
              </a:rPr>
              <a:t>www.economia.unipd.it/</a:t>
            </a:r>
            <a:r>
              <a:rPr lang="it-IT" sz="2000" b="1" dirty="0" err="1">
                <a:solidFill>
                  <a:srgbClr val="FF0000"/>
                </a:solidFill>
                <a:latin typeface="Tw Cen MT" pitchFamily="34" charset="0"/>
              </a:rPr>
              <a:t>laurearsi-economia-e-management-tem</a:t>
            </a:r>
            <a:endParaRPr lang="it-IT" sz="2000" b="1" dirty="0">
              <a:solidFill>
                <a:srgbClr val="FF0000"/>
              </a:solidFill>
              <a:latin typeface="Tw Cen MT" pitchFamily="34" charset="0"/>
            </a:endParaRPr>
          </a:p>
          <a:p>
            <a:r>
              <a:rPr lang="it-IT" sz="2000" dirty="0">
                <a:latin typeface="Tw Cen MT" pitchFamily="34" charset="0"/>
              </a:rPr>
              <a:t> Valore della prova: </a:t>
            </a:r>
            <a:r>
              <a:rPr lang="it-IT" sz="2000" b="1" dirty="0">
                <a:latin typeface="Tw Cen MT" pitchFamily="34" charset="0"/>
              </a:rPr>
              <a:t>4 </a:t>
            </a:r>
            <a:r>
              <a:rPr lang="it-IT" sz="2000" b="1" dirty="0" err="1">
                <a:latin typeface="Tw Cen MT" pitchFamily="34" charset="0"/>
              </a:rPr>
              <a:t>cfu</a:t>
            </a:r>
            <a:endParaRPr lang="it-IT" sz="2000" b="1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F3D1F5-DC3D-4212-B136-E4801A968502}" type="slidenum">
              <a:rPr lang="it-IT">
                <a:latin typeface="Tw Cen MT" pitchFamily="34" charset="0"/>
              </a:rPr>
              <a:pPr/>
              <a:t>15</a:t>
            </a:fld>
            <a:endParaRPr lang="it-IT">
              <a:latin typeface="Tw Cen MT" pitchFamily="34" charset="0"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Procedura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4895850" cy="503237"/>
          </a:xfrm>
        </p:spPr>
        <p:txBody>
          <a:bodyPr anchor="t"/>
          <a:lstStyle/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rgbClr val="C00000"/>
                </a:solidFill>
                <a:latin typeface="Tw Cen MT" pitchFamily="34" charset="0"/>
              </a:rPr>
              <a:t>QUANDO &amp; COME?</a:t>
            </a: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</p:txBody>
      </p:sp>
      <p:sp>
        <p:nvSpPr>
          <p:cNvPr id="33797" name="Doppia parentesi quadra 10"/>
          <p:cNvSpPr>
            <a:spLocks noChangeArrowheads="1"/>
          </p:cNvSpPr>
          <p:nvPr/>
        </p:nvSpPr>
        <p:spPr bwMode="auto">
          <a:xfrm>
            <a:off x="755650" y="1916113"/>
            <a:ext cx="5903913" cy="360362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5. Verifiche finali e </a:t>
            </a:r>
            <a:r>
              <a:rPr lang="it-IT" sz="2000" b="1">
                <a:latin typeface="Tw Cen MT" pitchFamily="34" charset="0"/>
              </a:rPr>
              <a:t>upload</a:t>
            </a:r>
            <a:r>
              <a:rPr lang="it-IT" sz="2000">
                <a:latin typeface="Tw Cen MT" pitchFamily="34" charset="0"/>
              </a:rPr>
              <a:t> dell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elaborato</a:t>
            </a:r>
          </a:p>
        </p:txBody>
      </p:sp>
      <p:sp>
        <p:nvSpPr>
          <p:cNvPr id="33798" name="Connettore 11"/>
          <p:cNvSpPr>
            <a:spLocks noChangeArrowheads="1"/>
          </p:cNvSpPr>
          <p:nvPr/>
        </p:nvSpPr>
        <p:spPr bwMode="auto">
          <a:xfrm>
            <a:off x="755650" y="1916113"/>
            <a:ext cx="215900" cy="215900"/>
          </a:xfrm>
          <a:prstGeom prst="flowChartConnector">
            <a:avLst/>
          </a:prstGeom>
          <a:solidFill>
            <a:srgbClr val="5D0707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611188" y="2492375"/>
            <a:ext cx="7775575" cy="3786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sz="2400" b="1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Entro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 </a:t>
            </a:r>
            <a:r>
              <a:rPr lang="it-IT" sz="2400" b="1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6 mesi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dall</a:t>
            </a:r>
            <a:r>
              <a:rPr lang="it-IT" alt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avvio:</a:t>
            </a:r>
          </a:p>
          <a:p>
            <a:pPr algn="just">
              <a:spcBef>
                <a:spcPct val="0"/>
              </a:spcBef>
              <a:buClrTx/>
              <a:buSzTx/>
            </a:pP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studente 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  <a:sym typeface="Wingdings" pitchFamily="2" charset="2"/>
              </a:rPr>
              <a:t> ultimazione e </a:t>
            </a:r>
            <a:r>
              <a:rPr lang="it-IT" sz="2400" b="1">
                <a:solidFill>
                  <a:srgbClr val="000000"/>
                </a:solidFill>
                <a:latin typeface="Tw Cen MT" pitchFamily="34" charset="0"/>
                <a:cs typeface="Times New Roman" pitchFamily="18" charset="0"/>
                <a:sym typeface="Wingdings" pitchFamily="2" charset="2"/>
              </a:rPr>
              <a:t>upload</a:t>
            </a:r>
            <a:endParaRPr lang="it-IT" sz="2400" b="1">
              <a:solidFill>
                <a:srgbClr val="000000"/>
              </a:solidFill>
              <a:latin typeface="Tw Cen MT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Entro una settimana dal caricamento:</a:t>
            </a:r>
          </a:p>
          <a:p>
            <a:pPr algn="just">
              <a:spcBef>
                <a:spcPct val="0"/>
              </a:spcBef>
              <a:buClrTx/>
              <a:buSzTx/>
            </a:pP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relatore 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  <a:sym typeface="Wingdings" pitchFamily="2" charset="2"/>
              </a:rPr>
              <a:t> approvazione e proposta voto</a:t>
            </a:r>
            <a:endParaRPr lang="it-IT" sz="2400">
              <a:solidFill>
                <a:srgbClr val="000000"/>
              </a:solidFill>
              <a:latin typeface="Tw Cen MT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it-IT" sz="2400" i="1" u="sng">
              <a:solidFill>
                <a:srgbClr val="000000"/>
              </a:solidFill>
              <a:latin typeface="Tw Cen MT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sz="2400" i="1" u="sng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Attenzione!</a:t>
            </a:r>
            <a:r>
              <a:rPr lang="it-IT" sz="2400" i="1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Il limite di 6 mesi è tassativo. In caso di mancato caricamento della prova, l</a:t>
            </a:r>
            <a:r>
              <a:rPr lang="it-IT" alt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intera procedura sarà azzerata automaticamente. Ma dopo l</a:t>
            </a:r>
            <a:r>
              <a:rPr lang="it-IT" alt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upload: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 Possibile terminare le attività formative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it-IT" sz="2400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rPr>
              <a:t>Possibile non accedere alla prima sessione disponibile</a:t>
            </a:r>
            <a:endParaRPr lang="it-IT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CCD87F-143E-4CE3-B4EF-1820B49757EC}" type="slidenum">
              <a:rPr lang="it-IT">
                <a:latin typeface="Tw Cen MT" pitchFamily="34" charset="0"/>
              </a:rPr>
              <a:pPr/>
              <a:t>16</a:t>
            </a:fld>
            <a:endParaRPr lang="it-IT">
              <a:latin typeface="Tw Cen MT" pitchFamily="34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Procedura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4895850" cy="503237"/>
          </a:xfrm>
        </p:spPr>
        <p:txBody>
          <a:bodyPr anchor="t"/>
          <a:lstStyle/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rgbClr val="C00000"/>
                </a:solidFill>
                <a:latin typeface="Tw Cen MT" pitchFamily="34" charset="0"/>
              </a:rPr>
              <a:t>QUANDO &amp; COME?</a:t>
            </a: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</p:txBody>
      </p:sp>
      <p:sp>
        <p:nvSpPr>
          <p:cNvPr id="35845" name="Doppia parentesi quadra 8"/>
          <p:cNvSpPr>
            <a:spLocks noChangeArrowheads="1"/>
          </p:cNvSpPr>
          <p:nvPr/>
        </p:nvSpPr>
        <p:spPr bwMode="auto">
          <a:xfrm>
            <a:off x="827088" y="1989138"/>
            <a:ext cx="7489825" cy="358775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6. Discussione e valutazione dell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elaborato </a:t>
            </a:r>
            <a:r>
              <a:rPr lang="it-IT" sz="2000">
                <a:latin typeface="Tw Cen MT" pitchFamily="34" charset="0"/>
                <a:sym typeface="Wingdings" pitchFamily="2" charset="2"/>
              </a:rPr>
              <a:t> sessione di laurea</a:t>
            </a:r>
            <a:endParaRPr lang="it-IT" sz="2000">
              <a:latin typeface="Tw Cen MT" pitchFamily="34" charset="0"/>
            </a:endParaRPr>
          </a:p>
        </p:txBody>
      </p:sp>
      <p:sp>
        <p:nvSpPr>
          <p:cNvPr id="35846" name="Connettore 9"/>
          <p:cNvSpPr>
            <a:spLocks noChangeArrowheads="1"/>
          </p:cNvSpPr>
          <p:nvPr/>
        </p:nvSpPr>
        <p:spPr bwMode="auto">
          <a:xfrm>
            <a:off x="827088" y="1989138"/>
            <a:ext cx="215900" cy="215900"/>
          </a:xfrm>
          <a:prstGeom prst="flowChartConnector">
            <a:avLst/>
          </a:prstGeom>
          <a:solidFill>
            <a:srgbClr val="5D0707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35847" name="Rettangolo 12"/>
          <p:cNvSpPr>
            <a:spLocks noChangeArrowheads="1"/>
          </p:cNvSpPr>
          <p:nvPr/>
        </p:nvSpPr>
        <p:spPr bwMode="auto">
          <a:xfrm>
            <a:off x="468313" y="2420938"/>
            <a:ext cx="83518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2000">
                <a:latin typeface="Tw Cen MT" pitchFamily="34" charset="0"/>
              </a:rPr>
              <a:t>Dopo aver </a:t>
            </a:r>
          </a:p>
          <a:p>
            <a:pPr algn="just"/>
            <a:r>
              <a:rPr lang="it-IT" sz="2000">
                <a:latin typeface="Tw Cen MT" pitchFamily="34" charset="0"/>
              </a:rPr>
              <a:t> terminato tutti gli esami e lo stage, </a:t>
            </a:r>
          </a:p>
          <a:p>
            <a:pPr algn="just"/>
            <a:r>
              <a:rPr lang="it-IT" sz="2000">
                <a:latin typeface="Tw Cen MT" pitchFamily="34" charset="0"/>
              </a:rPr>
              <a:t> espletato le procedure ai fini della domanda di laurea:</a:t>
            </a:r>
          </a:p>
          <a:p>
            <a:pPr algn="just">
              <a:buFont typeface="Wingdings" pitchFamily="2" charset="2"/>
              <a:buNone/>
            </a:pPr>
            <a:r>
              <a:rPr lang="it-IT" sz="2400">
                <a:latin typeface="Tw Cen MT" pitchFamily="34" charset="0"/>
              </a:rPr>
              <a:t>…lo studente </a:t>
            </a:r>
            <a:r>
              <a:rPr lang="it-IT" sz="2400" b="1">
                <a:latin typeface="Tw Cen MT" pitchFamily="34" charset="0"/>
              </a:rPr>
              <a:t>discute l</a:t>
            </a:r>
            <a:r>
              <a:rPr lang="it-IT" altLang="it-IT" sz="2400" b="1">
                <a:latin typeface="Tw Cen MT" pitchFamily="34" charset="0"/>
              </a:rPr>
              <a:t>’</a:t>
            </a:r>
            <a:r>
              <a:rPr lang="it-IT" sz="2400" b="1">
                <a:latin typeface="Tw Cen MT" pitchFamily="34" charset="0"/>
              </a:rPr>
              <a:t>elaborato </a:t>
            </a:r>
            <a:r>
              <a:rPr lang="it-IT" sz="2400">
                <a:latin typeface="Tw Cen MT" pitchFamily="34" charset="0"/>
              </a:rPr>
              <a:t>davanti alla </a:t>
            </a:r>
            <a:r>
              <a:rPr lang="it-IT" sz="2400" b="1">
                <a:latin typeface="Tw Cen MT" pitchFamily="34" charset="0"/>
              </a:rPr>
              <a:t>Commissione prova finale, </a:t>
            </a:r>
            <a:r>
              <a:rPr lang="it-IT" sz="2400">
                <a:latin typeface="Tw Cen MT" pitchFamily="34" charset="0"/>
              </a:rPr>
              <a:t>che lo valuta</a:t>
            </a:r>
          </a:p>
          <a:p>
            <a:pPr algn="just">
              <a:buFont typeface="Wingdings" pitchFamily="2" charset="2"/>
              <a:buNone/>
            </a:pPr>
            <a:endParaRPr lang="it-IT" sz="2000" b="1">
              <a:latin typeface="Tw Cen MT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it-IT" sz="2000">
                <a:latin typeface="Tw Cen MT" pitchFamily="34" charset="0"/>
              </a:rPr>
              <a:t> </a:t>
            </a:r>
            <a:r>
              <a:rPr lang="it-IT" sz="2000">
                <a:latin typeface="Tw Cen MT" pitchFamily="34" charset="0"/>
                <a:sym typeface="Wingdings" pitchFamily="2" charset="2"/>
              </a:rPr>
              <a:t> criteri di valutazione:</a:t>
            </a:r>
            <a:endParaRPr lang="it-IT" sz="2000">
              <a:latin typeface="Tw Cen MT" pitchFamily="34" charset="0"/>
            </a:endParaRPr>
          </a:p>
          <a:p>
            <a:pPr algn="just"/>
            <a:r>
              <a:rPr lang="it-IT" sz="2000">
                <a:latin typeface="Tw Cen MT" pitchFamily="34" charset="0"/>
              </a:rPr>
              <a:t> qualità dell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elaborato presentato </a:t>
            </a:r>
          </a:p>
          <a:p>
            <a:pPr algn="just"/>
            <a:r>
              <a:rPr lang="it-IT" sz="2000">
                <a:latin typeface="Tw Cen MT" pitchFamily="34" charset="0"/>
              </a:rPr>
              <a:t> capacità del candidato di esporre gli argomenti trattati in maniera chiara </a:t>
            </a:r>
          </a:p>
          <a:p>
            <a:pPr algn="just"/>
            <a:r>
              <a:rPr lang="it-IT" sz="2000">
                <a:latin typeface="Tw Cen MT" pitchFamily="34" charset="0"/>
              </a:rPr>
              <a:t> capacità di attingere alle conoscenze e competenze acquisite durante 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intero percorso formativo universitario.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E012EB-CD39-4FEB-8FC3-B91E53D0AF51}" type="slidenum">
              <a:rPr lang="it-IT">
                <a:latin typeface="Tw Cen MT" pitchFamily="34" charset="0"/>
              </a:rPr>
              <a:pPr/>
              <a:t>17</a:t>
            </a:fld>
            <a:endParaRPr lang="it-IT">
              <a:latin typeface="Tw Cen MT" pitchFamily="34" charset="0"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Voto di laurea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4895850" cy="503237"/>
          </a:xfrm>
        </p:spPr>
        <p:txBody>
          <a:bodyPr anchor="t"/>
          <a:lstStyle/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rgbClr val="C00000"/>
                </a:solidFill>
                <a:latin typeface="Tw Cen MT" pitchFamily="34" charset="0"/>
              </a:rPr>
              <a:t>QUANTO?</a:t>
            </a: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</p:txBody>
      </p:sp>
      <p:sp>
        <p:nvSpPr>
          <p:cNvPr id="37893" name="Doppia parentesi quadra 8"/>
          <p:cNvSpPr>
            <a:spLocks noChangeArrowheads="1"/>
          </p:cNvSpPr>
          <p:nvPr/>
        </p:nvSpPr>
        <p:spPr bwMode="auto">
          <a:xfrm>
            <a:off x="827088" y="2133600"/>
            <a:ext cx="7705725" cy="358775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6. Discussione e </a:t>
            </a:r>
            <a:r>
              <a:rPr lang="it-IT" sz="2000" u="sng">
                <a:solidFill>
                  <a:srgbClr val="C00000"/>
                </a:solidFill>
                <a:latin typeface="Tw Cen MT" pitchFamily="34" charset="0"/>
              </a:rPr>
              <a:t>valutazione</a:t>
            </a:r>
            <a:r>
              <a:rPr lang="it-IT" sz="2000">
                <a:latin typeface="Tw Cen MT" pitchFamily="34" charset="0"/>
              </a:rPr>
              <a:t> dell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elaborato </a:t>
            </a:r>
            <a:r>
              <a:rPr lang="it-IT" sz="2000">
                <a:latin typeface="Tw Cen MT" pitchFamily="34" charset="0"/>
                <a:sym typeface="Wingdings" pitchFamily="2" charset="2"/>
              </a:rPr>
              <a:t> sessione di laurea</a:t>
            </a:r>
            <a:endParaRPr lang="it-IT" sz="2000">
              <a:latin typeface="Tw Cen MT" pitchFamily="34" charset="0"/>
            </a:endParaRPr>
          </a:p>
        </p:txBody>
      </p:sp>
      <p:sp>
        <p:nvSpPr>
          <p:cNvPr id="37894" name="Connettore 9"/>
          <p:cNvSpPr>
            <a:spLocks noChangeArrowheads="1"/>
          </p:cNvSpPr>
          <p:nvPr/>
        </p:nvSpPr>
        <p:spPr bwMode="auto">
          <a:xfrm>
            <a:off x="827088" y="2133600"/>
            <a:ext cx="215900" cy="215900"/>
          </a:xfrm>
          <a:prstGeom prst="flowChartConnector">
            <a:avLst/>
          </a:prstGeom>
          <a:solidFill>
            <a:srgbClr val="5D0707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37895" name="Rettangolo 12"/>
          <p:cNvSpPr>
            <a:spLocks noChangeArrowheads="1"/>
          </p:cNvSpPr>
          <p:nvPr/>
        </p:nvSpPr>
        <p:spPr bwMode="auto">
          <a:xfrm>
            <a:off x="468313" y="2565400"/>
            <a:ext cx="8280400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2400" dirty="0">
                <a:latin typeface="Tw Cen MT" pitchFamily="34" charset="0"/>
              </a:rPr>
              <a:t>Il voto finale di laurea è espresso in /110 ed è dato dalla </a:t>
            </a:r>
            <a:r>
              <a:rPr lang="it-IT" sz="2400" b="1" dirty="0">
                <a:latin typeface="Tw Cen MT" pitchFamily="34" charset="0"/>
              </a:rPr>
              <a:t>somma</a:t>
            </a:r>
            <a:r>
              <a:rPr lang="it-IT" sz="2400" dirty="0">
                <a:latin typeface="Tw Cen MT" pitchFamily="34" charset="0"/>
              </a:rPr>
              <a:t> di:</a:t>
            </a:r>
          </a:p>
          <a:p>
            <a:pPr algn="just"/>
            <a:r>
              <a:rPr lang="it-IT" sz="2000" dirty="0">
                <a:latin typeface="Tw Cen MT" pitchFamily="34" charset="0"/>
              </a:rPr>
              <a:t> Media ponderata dei voti degli esami, rapportata in </a:t>
            </a:r>
            <a:r>
              <a:rPr lang="it-IT" sz="2000" dirty="0" err="1">
                <a:latin typeface="Tw Cen MT" pitchFamily="34" charset="0"/>
              </a:rPr>
              <a:t>centodecimi</a:t>
            </a:r>
            <a:r>
              <a:rPr lang="it-IT" sz="2000" dirty="0">
                <a:latin typeface="Tw Cen MT" pitchFamily="34" charset="0"/>
              </a:rPr>
              <a:t>: MP/30*110</a:t>
            </a:r>
          </a:p>
          <a:p>
            <a:pPr algn="just"/>
            <a:r>
              <a:rPr lang="it-IT" sz="2000" dirty="0">
                <a:latin typeface="Tw Cen MT" pitchFamily="34" charset="0"/>
              </a:rPr>
              <a:t> Eventuali 0,4 punti per ogni lode, fino a max. 2 punti</a:t>
            </a:r>
          </a:p>
          <a:p>
            <a:pPr algn="just"/>
            <a:r>
              <a:rPr lang="it-IT" sz="2000" dirty="0">
                <a:latin typeface="Tw Cen MT" pitchFamily="34" charset="0"/>
              </a:rPr>
              <a:t> Premio </a:t>
            </a:r>
            <a:r>
              <a:rPr lang="it-IT" altLang="it-IT" sz="2000" dirty="0">
                <a:latin typeface="Tw Cen MT" pitchFamily="34" charset="0"/>
              </a:rPr>
              <a:t>“</a:t>
            </a:r>
            <a:r>
              <a:rPr lang="it-IT" sz="2000" dirty="0">
                <a:latin typeface="Tw Cen MT" pitchFamily="34" charset="0"/>
              </a:rPr>
              <a:t>carriera</a:t>
            </a:r>
            <a:r>
              <a:rPr lang="it-IT" altLang="it-IT" sz="2000" dirty="0">
                <a:latin typeface="Tw Cen MT" pitchFamily="34" charset="0"/>
              </a:rPr>
              <a:t>”</a:t>
            </a:r>
            <a:r>
              <a:rPr lang="it-IT" sz="2000" dirty="0">
                <a:latin typeface="Tw Cen MT" pitchFamily="34" charset="0"/>
              </a:rPr>
              <a:t> fino a 8 punti, che dipende dalla </a:t>
            </a:r>
            <a:r>
              <a:rPr lang="it-IT" altLang="it-IT" sz="2000" dirty="0">
                <a:latin typeface="Tw Cen MT" pitchFamily="34" charset="0"/>
              </a:rPr>
              <a:t>“</a:t>
            </a:r>
            <a:r>
              <a:rPr lang="it-IT" sz="2000" dirty="0">
                <a:latin typeface="Tw Cen MT" pitchFamily="34" charset="0"/>
              </a:rPr>
              <a:t>puntualità</a:t>
            </a:r>
            <a:r>
              <a:rPr lang="it-IT" altLang="it-IT" sz="2000" dirty="0">
                <a:latin typeface="Tw Cen MT" pitchFamily="34" charset="0"/>
              </a:rPr>
              <a:t>”</a:t>
            </a:r>
            <a:r>
              <a:rPr lang="it-IT" sz="2000" dirty="0">
                <a:latin typeface="Tw Cen MT" pitchFamily="34" charset="0"/>
              </a:rPr>
              <a:t> nell</a:t>
            </a:r>
            <a:r>
              <a:rPr lang="it-IT" altLang="it-IT" sz="2000" dirty="0">
                <a:latin typeface="Tw Cen MT" pitchFamily="34" charset="0"/>
              </a:rPr>
              <a:t>’</a:t>
            </a:r>
            <a:r>
              <a:rPr lang="it-IT" sz="2000" dirty="0">
                <a:latin typeface="Tw Cen MT" pitchFamily="34" charset="0"/>
              </a:rPr>
              <a:t>arrivare alla laurea e dalla media conseguita </a:t>
            </a:r>
            <a:r>
              <a:rPr lang="it-IT" sz="2000" dirty="0">
                <a:latin typeface="Tw Cen MT" pitchFamily="34" charset="0"/>
                <a:sym typeface="Wingdings" pitchFamily="2" charset="2"/>
              </a:rPr>
              <a:t> N.B. </a:t>
            </a:r>
            <a:r>
              <a:rPr lang="it-IT" sz="2000" i="1" dirty="0">
                <a:latin typeface="Tw Cen MT" pitchFamily="34" charset="0"/>
                <a:sym typeface="Wingdings" pitchFamily="2" charset="2"/>
              </a:rPr>
              <a:t>ai fini del voto, le sessioni di luglio e di ottobre sono del tutto equivalenti!</a:t>
            </a:r>
            <a:endParaRPr lang="it-IT" sz="2000" i="1" dirty="0">
              <a:latin typeface="Tw Cen MT" pitchFamily="34" charset="0"/>
            </a:endParaRPr>
          </a:p>
          <a:p>
            <a:pPr algn="just"/>
            <a:r>
              <a:rPr lang="it-IT" sz="2000" dirty="0">
                <a:latin typeface="Tw Cen MT" pitchFamily="34" charset="0"/>
              </a:rPr>
              <a:t> Voto attribuito dalla Commissione alla prova finale: da 1 a 5 punti.</a:t>
            </a:r>
          </a:p>
          <a:p>
            <a:pPr algn="just">
              <a:buFont typeface="Wingdings" pitchFamily="2" charset="2"/>
              <a:buNone/>
            </a:pPr>
            <a:endParaRPr lang="it-IT" sz="800" dirty="0" smtClean="0">
              <a:latin typeface="Tw Cen MT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it-IT" sz="1600" dirty="0" smtClean="0">
                <a:latin typeface="Tw Cen MT" pitchFamily="34" charset="0"/>
              </a:rPr>
              <a:t>Per </a:t>
            </a:r>
            <a:r>
              <a:rPr lang="it-IT" sz="1600" dirty="0">
                <a:latin typeface="Tw Cen MT" pitchFamily="34" charset="0"/>
              </a:rPr>
              <a:t>approfondire: documento </a:t>
            </a:r>
            <a:r>
              <a:rPr lang="it-IT" altLang="it-IT" sz="1600" dirty="0">
                <a:latin typeface="Tw Cen MT" pitchFamily="34" charset="0"/>
              </a:rPr>
              <a:t>“</a:t>
            </a:r>
            <a:r>
              <a:rPr lang="it-IT" sz="1600" dirty="0">
                <a:latin typeface="Tw Cen MT" pitchFamily="34" charset="0"/>
              </a:rPr>
              <a:t>Linee Guida</a:t>
            </a:r>
            <a:r>
              <a:rPr lang="it-IT" altLang="it-IT" sz="1600" dirty="0" smtClean="0">
                <a:latin typeface="Tw Cen MT" pitchFamily="34" charset="0"/>
              </a:rPr>
              <a:t>”</a:t>
            </a:r>
          </a:p>
          <a:p>
            <a:pPr algn="just">
              <a:buNone/>
            </a:pPr>
            <a:r>
              <a:rPr lang="it-IT" sz="1600" dirty="0" smtClean="0">
                <a:latin typeface="Tw Cen MT" pitchFamily="34" charset="0"/>
                <a:hlinkClick r:id="rId3"/>
              </a:rPr>
              <a:t>https://www.economia.unipd.it/laurearsi-economia-e-management-tem</a:t>
            </a:r>
            <a:endParaRPr lang="it-IT" sz="1600" dirty="0" smtClean="0">
              <a:latin typeface="Tw Cen MT" pitchFamily="34" charset="0"/>
            </a:endParaRPr>
          </a:p>
          <a:p>
            <a:pPr algn="just">
              <a:buNone/>
            </a:pPr>
            <a:endParaRPr lang="it-IT" sz="20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2CBDD7-812F-4E46-8530-6F354C26E617}" type="slidenum">
              <a:rPr lang="it-IT">
                <a:latin typeface="Tw Cen MT" pitchFamily="34" charset="0"/>
              </a:rPr>
              <a:pPr/>
              <a:t>2</a:t>
            </a:fld>
            <a:endParaRPr lang="it-IT">
              <a:latin typeface="Tw Cen MT" pitchFamily="34" charset="0"/>
            </a:endParaRPr>
          </a:p>
        </p:txBody>
      </p:sp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Obiettivo di questo incontro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00138"/>
            <a:ext cx="8713788" cy="4008437"/>
          </a:xfrm>
        </p:spPr>
        <p:txBody>
          <a:bodyPr anchor="t"/>
          <a:lstStyle/>
          <a:p>
            <a:pPr>
              <a:buFont typeface="Wingdings" pitchFamily="2" charset="2"/>
              <a:buNone/>
            </a:pPr>
            <a:endParaRPr lang="it-IT" sz="1200" b="1" dirty="0" smtClean="0">
              <a:latin typeface="Tw Cen MT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t-IT" sz="2400" b="1" dirty="0" smtClean="0">
                <a:latin typeface="Tw Cen MT" pitchFamily="34" charset="0"/>
              </a:rPr>
              <a:t>Illustrare la nuova procedura per avviare </a:t>
            </a:r>
            <a:r>
              <a:rPr lang="it-IT" sz="2400" b="1" u="sng" dirty="0" smtClean="0">
                <a:latin typeface="Tw Cen MT" pitchFamily="34" charset="0"/>
              </a:rPr>
              <a:t>prova finale TEM</a:t>
            </a:r>
            <a:r>
              <a:rPr lang="it-IT" sz="2400" b="1" dirty="0" smtClean="0">
                <a:latin typeface="Tw Cen MT" pitchFamily="34" charset="0"/>
              </a:rPr>
              <a:t>.</a:t>
            </a:r>
            <a:endParaRPr lang="it-IT" sz="2400" dirty="0" smtClean="0">
              <a:latin typeface="Tw Cen MT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PERCHE</a:t>
            </a:r>
            <a:r>
              <a:rPr lang="it-IT" altLang="it-IT" sz="2400" dirty="0" smtClean="0">
                <a:solidFill>
                  <a:srgbClr val="C00000"/>
                </a:solidFill>
                <a:latin typeface="Tw Cen MT" pitchFamily="34" charset="0"/>
              </a:rPr>
              <a:t>’</a:t>
            </a:r>
            <a:r>
              <a:rPr lang="it-IT" sz="2400" dirty="0" smtClean="0">
                <a:solidFill>
                  <a:srgbClr val="C00000"/>
                </a:solidFill>
                <a:latin typeface="Tw Cen MT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it-IT" sz="2000" dirty="0" smtClean="0">
                <a:latin typeface="Tw Cen MT" pitchFamily="34" charset="0"/>
              </a:rPr>
              <a:t>Per poter conseguire la </a:t>
            </a:r>
            <a:r>
              <a:rPr lang="it-IT" sz="2000" dirty="0" err="1" smtClean="0">
                <a:latin typeface="Tw Cen MT" pitchFamily="34" charset="0"/>
              </a:rPr>
              <a:t>laurea</a:t>
            </a:r>
            <a:r>
              <a:rPr lang="it-IT" sz="2000" dirty="0" err="1" smtClean="0">
                <a:latin typeface="Tw Cen MT" pitchFamily="34" charset="0"/>
              </a:rPr>
              <a:t>…</a:t>
            </a:r>
            <a:endParaRPr lang="it-IT" sz="2800" dirty="0" smtClean="0">
              <a:latin typeface="Tw Cen MT" pitchFamily="34" charset="0"/>
            </a:endParaRPr>
          </a:p>
          <a:p>
            <a:pPr>
              <a:lnSpc>
                <a:spcPts val="1900"/>
              </a:lnSpc>
              <a:buFont typeface="Wingdings" pitchFamily="2" charset="2"/>
              <a:buNone/>
            </a:pPr>
            <a:endParaRPr lang="it-IT" sz="1100" dirty="0" smtClean="0">
              <a:latin typeface="Tw Cen MT" pitchFamily="34" charset="0"/>
            </a:endParaRPr>
          </a:p>
          <a:p>
            <a:pPr>
              <a:lnSpc>
                <a:spcPts val="1900"/>
              </a:lnSpc>
              <a:buFont typeface="Wingdings" pitchFamily="2" charset="2"/>
              <a:buNone/>
            </a:pPr>
            <a:endParaRPr lang="it-IT" sz="2000" dirty="0" smtClean="0">
              <a:latin typeface="Tw Cen MT" pitchFamily="34" charset="0"/>
            </a:endParaRPr>
          </a:p>
          <a:p>
            <a:pPr>
              <a:lnSpc>
                <a:spcPts val="1900"/>
              </a:lnSpc>
              <a:buFont typeface="Wingdings" pitchFamily="2" charset="2"/>
              <a:buNone/>
            </a:pPr>
            <a:endParaRPr lang="it-IT" sz="2000" dirty="0" smtClean="0">
              <a:latin typeface="Tw Cen MT" pitchFamily="34" charset="0"/>
            </a:endParaRPr>
          </a:p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000" dirty="0" smtClean="0">
                <a:latin typeface="Tw Cen MT" pitchFamily="34" charset="0"/>
              </a:rPr>
              <a:t>La procedura:</a:t>
            </a:r>
          </a:p>
          <a:p>
            <a:pPr lvl="1">
              <a:lnSpc>
                <a:spcPts val="1900"/>
              </a:lnSpc>
            </a:pPr>
            <a:r>
              <a:rPr lang="it-IT" sz="2000" dirty="0" err="1" smtClean="0">
                <a:latin typeface="Tw Cen MT" pitchFamily="34" charset="0"/>
              </a:rPr>
              <a:t>…disciplinata</a:t>
            </a:r>
            <a:r>
              <a:rPr lang="it-IT" sz="2000" dirty="0" smtClean="0">
                <a:latin typeface="Tw Cen MT" pitchFamily="34" charset="0"/>
              </a:rPr>
              <a:t> dal </a:t>
            </a:r>
            <a:r>
              <a:rPr lang="it-IT" sz="2000" i="1" u="sng" dirty="0" smtClean="0">
                <a:latin typeface="Tw Cen MT" pitchFamily="34" charset="0"/>
              </a:rPr>
              <a:t>Regolamento Prova Finale</a:t>
            </a:r>
            <a:r>
              <a:rPr lang="it-IT" sz="2000" i="1" dirty="0" smtClean="0">
                <a:latin typeface="Tw Cen MT" pitchFamily="34" charset="0"/>
              </a:rPr>
              <a:t> </a:t>
            </a:r>
            <a:r>
              <a:rPr lang="it-IT" sz="2000" dirty="0" smtClean="0">
                <a:latin typeface="Tw Cen MT" pitchFamily="34" charset="0"/>
              </a:rPr>
              <a:t>pubblicato sul Sito di Dipartimento</a:t>
            </a:r>
          </a:p>
          <a:p>
            <a:pPr marL="857250" lvl="2" indent="0">
              <a:lnSpc>
                <a:spcPts val="1900"/>
              </a:lnSpc>
              <a:buNone/>
            </a:pPr>
            <a:r>
              <a:rPr lang="it-IT" sz="2000" dirty="0" smtClean="0">
                <a:solidFill>
                  <a:srgbClr val="FF0000"/>
                </a:solidFill>
                <a:latin typeface="Tw Cen MT" pitchFamily="34" charset="0"/>
                <a:hlinkClick r:id="rId3"/>
              </a:rPr>
              <a:t>http://www.economia.unipd.it/corsi/corsi-di-laurea-0/economia-e-management-tem-ord-2011</a:t>
            </a:r>
            <a:endParaRPr lang="it-IT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marL="857250" lvl="2" indent="0">
              <a:lnSpc>
                <a:spcPts val="1900"/>
              </a:lnSpc>
              <a:buNone/>
            </a:pPr>
            <a:r>
              <a:rPr lang="it-IT" sz="2000" dirty="0" err="1" smtClean="0">
                <a:latin typeface="Tw Cen MT" pitchFamily="34" charset="0"/>
              </a:rPr>
              <a:t>…illustrata</a:t>
            </a:r>
            <a:r>
              <a:rPr lang="it-IT" sz="2000" dirty="0" smtClean="0">
                <a:latin typeface="Tw Cen MT" pitchFamily="34" charset="0"/>
              </a:rPr>
              <a:t> </a:t>
            </a:r>
            <a:r>
              <a:rPr lang="it-IT" sz="2000" dirty="0" smtClean="0">
                <a:latin typeface="Tw Cen MT" pitchFamily="34" charset="0"/>
              </a:rPr>
              <a:t>in ogni aspetto dal documento </a:t>
            </a:r>
            <a:r>
              <a:rPr lang="it-IT" altLang="it-IT" sz="2000" dirty="0" smtClean="0">
                <a:latin typeface="Tw Cen MT" pitchFamily="34" charset="0"/>
              </a:rPr>
              <a:t>“</a:t>
            </a:r>
            <a:r>
              <a:rPr lang="it-IT" sz="2000" dirty="0" smtClean="0">
                <a:latin typeface="Tw Cen MT" pitchFamily="34" charset="0"/>
              </a:rPr>
              <a:t>La Prova Finale TEM - Linee Guida</a:t>
            </a:r>
            <a:r>
              <a:rPr lang="it-IT" altLang="it-IT" sz="2000" dirty="0" smtClean="0">
                <a:latin typeface="Tw Cen MT" pitchFamily="34" charset="0"/>
              </a:rPr>
              <a:t>”</a:t>
            </a:r>
            <a:r>
              <a:rPr lang="it-IT" sz="2000" dirty="0" smtClean="0">
                <a:latin typeface="Tw Cen MT" pitchFamily="34" charset="0"/>
              </a:rPr>
              <a:t> e descritta operativamente dal prospetto </a:t>
            </a:r>
            <a:r>
              <a:rPr lang="it-IT" altLang="it-IT" sz="2000" dirty="0" smtClean="0">
                <a:latin typeface="Tw Cen MT" pitchFamily="34" charset="0"/>
              </a:rPr>
              <a:t>“</a:t>
            </a:r>
            <a:r>
              <a:rPr lang="it-IT" sz="2000" dirty="0" smtClean="0">
                <a:latin typeface="Tw Cen MT" pitchFamily="34" charset="0"/>
              </a:rPr>
              <a:t>Vademecum Prova Finale TEM</a:t>
            </a:r>
            <a:r>
              <a:rPr lang="it-IT" altLang="it-IT" sz="2000" dirty="0" smtClean="0">
                <a:latin typeface="Tw Cen MT" pitchFamily="34" charset="0"/>
              </a:rPr>
              <a:t>”</a:t>
            </a:r>
            <a:r>
              <a:rPr lang="it-IT" sz="2000" dirty="0" smtClean="0">
                <a:latin typeface="Tw Cen MT" pitchFamily="34" charset="0"/>
              </a:rPr>
              <a:t> (in fase di aggiornamento)</a:t>
            </a:r>
          </a:p>
          <a:p>
            <a:pPr lvl="1" algn="ctr">
              <a:lnSpc>
                <a:spcPts val="1900"/>
              </a:lnSpc>
              <a:buNone/>
            </a:pPr>
            <a:r>
              <a:rPr lang="it-IT" sz="2000" dirty="0" smtClean="0">
                <a:solidFill>
                  <a:srgbClr val="FF0000"/>
                </a:solidFill>
                <a:latin typeface="Tw Cen MT" pitchFamily="34" charset="0"/>
                <a:hlinkClick r:id="rId4"/>
              </a:rPr>
              <a:t>https://www.economia.unipd.it/laurearsi-economia-e-management-tem</a:t>
            </a:r>
            <a:endParaRPr lang="it-IT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1" algn="ctr">
              <a:lnSpc>
                <a:spcPts val="1900"/>
              </a:lnSpc>
              <a:buNone/>
            </a:pPr>
            <a:r>
              <a:rPr lang="it-IT" sz="2000" dirty="0" err="1" smtClean="0">
                <a:latin typeface="Tw Cen MT" pitchFamily="34" charset="0"/>
              </a:rPr>
              <a:t>…informatizzata</a:t>
            </a:r>
            <a:r>
              <a:rPr lang="it-IT" sz="2000" dirty="0" smtClean="0">
                <a:latin typeface="Tw Cen MT" pitchFamily="34" charset="0"/>
              </a:rPr>
              <a:t> </a:t>
            </a:r>
            <a:r>
              <a:rPr lang="it-IT" sz="2000" dirty="0" smtClean="0">
                <a:latin typeface="Tw Cen MT" pitchFamily="34" charset="0"/>
              </a:rPr>
              <a:t>e accessibile da apposita sezione del Sito:</a:t>
            </a:r>
          </a:p>
          <a:p>
            <a:pPr lvl="1" algn="ctr">
              <a:lnSpc>
                <a:spcPts val="1900"/>
              </a:lnSpc>
              <a:buFont typeface="Wingdings" pitchFamily="2" charset="2"/>
              <a:buNone/>
            </a:pPr>
            <a:r>
              <a:rPr lang="it-IT" sz="2000" dirty="0" smtClean="0">
                <a:latin typeface="Tw Cen MT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hlinkClick r:id="rId5"/>
              </a:rPr>
              <a:t>www.economia.unipd.it/applicazioni-on-line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endParaRPr lang="it-IT" sz="2000" b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1900"/>
              </a:lnSpc>
              <a:buFont typeface="Wingdings" pitchFamily="2" charset="2"/>
              <a:buNone/>
            </a:pPr>
            <a:endParaRPr lang="it-IT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1900"/>
              </a:lnSpc>
            </a:pPr>
            <a:endParaRPr lang="it-IT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buFont typeface="Wingdings" pitchFamily="2" charset="2"/>
              <a:buNone/>
            </a:pPr>
            <a:endParaRPr lang="it-IT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buFont typeface="Wingdings" pitchFamily="2" charset="2"/>
              <a:buNone/>
            </a:pPr>
            <a:endParaRPr lang="it-IT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None/>
            </a:pPr>
            <a:endParaRPr lang="it-IT" sz="2000" dirty="0" smtClean="0">
              <a:latin typeface="Tw Cen MT" pitchFamily="34" charset="0"/>
            </a:endParaRPr>
          </a:p>
        </p:txBody>
      </p:sp>
      <p:sp>
        <p:nvSpPr>
          <p:cNvPr id="8196" name="Parentesi graffa chiusa 5"/>
          <p:cNvSpPr>
            <a:spLocks/>
          </p:cNvSpPr>
          <p:nvPr/>
        </p:nvSpPr>
        <p:spPr bwMode="auto">
          <a:xfrm>
            <a:off x="6072198" y="2643182"/>
            <a:ext cx="142875" cy="936625"/>
          </a:xfrm>
          <a:prstGeom prst="rightBrace">
            <a:avLst>
              <a:gd name="adj1" fmla="val 8407"/>
              <a:gd name="adj2" fmla="val 50000"/>
            </a:avLst>
          </a:prstGeom>
          <a:noFill/>
          <a:ln w="19050">
            <a:solidFill>
              <a:srgbClr val="B3071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8197" name="CasellaDiTesto 6"/>
          <p:cNvSpPr txBox="1">
            <a:spLocks noChangeArrowheads="1"/>
          </p:cNvSpPr>
          <p:nvPr/>
        </p:nvSpPr>
        <p:spPr bwMode="auto">
          <a:xfrm>
            <a:off x="6286512" y="2500306"/>
            <a:ext cx="25193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400" dirty="0">
                <a:latin typeface="Tw Cen MT" pitchFamily="34" charset="0"/>
              </a:rPr>
              <a:t>Di un </a:t>
            </a:r>
            <a:r>
              <a:rPr lang="it-IT" sz="2400" b="1" dirty="0">
                <a:latin typeface="Tw Cen MT" pitchFamily="34" charset="0"/>
              </a:rPr>
              <a:t>elaborato di approfondimento </a:t>
            </a:r>
            <a:r>
              <a:rPr lang="it-IT" sz="2400" dirty="0">
                <a:latin typeface="Tw Cen MT" pitchFamily="34" charset="0"/>
              </a:rPr>
              <a:t>(Prova finale)</a:t>
            </a:r>
          </a:p>
        </p:txBody>
      </p:sp>
      <p:sp>
        <p:nvSpPr>
          <p:cNvPr id="8198" name="CasellaDiTesto 7"/>
          <p:cNvSpPr txBox="1">
            <a:spLocks noChangeArrowheads="1"/>
          </p:cNvSpPr>
          <p:nvPr/>
        </p:nvSpPr>
        <p:spPr bwMode="auto">
          <a:xfrm>
            <a:off x="3857620" y="2643182"/>
            <a:ext cx="2089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latin typeface="Tw Cen MT" pitchFamily="34" charset="0"/>
              </a:rPr>
              <a:t> Redazione</a:t>
            </a:r>
          </a:p>
          <a:p>
            <a:r>
              <a:rPr lang="it-IT" sz="2400" dirty="0">
                <a:latin typeface="Tw Cen MT" pitchFamily="34" charset="0"/>
              </a:rPr>
              <a:t> Discussione</a:t>
            </a:r>
          </a:p>
        </p:txBody>
      </p:sp>
      <p:sp>
        <p:nvSpPr>
          <p:cNvPr id="8199" name="CasellaDiTesto 8"/>
          <p:cNvSpPr txBox="1">
            <a:spLocks noChangeArrowheads="1"/>
          </p:cNvSpPr>
          <p:nvPr/>
        </p:nvSpPr>
        <p:spPr bwMode="auto">
          <a:xfrm>
            <a:off x="285720" y="2714620"/>
            <a:ext cx="3457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000" i="1" dirty="0"/>
              <a:t>Sotto la guida di un Relatore</a:t>
            </a:r>
          </a:p>
        </p:txBody>
      </p:sp>
      <p:sp>
        <p:nvSpPr>
          <p:cNvPr id="8200" name="CasellaDiTesto 9"/>
          <p:cNvSpPr txBox="1">
            <a:spLocks noChangeArrowheads="1"/>
          </p:cNvSpPr>
          <p:nvPr/>
        </p:nvSpPr>
        <p:spPr bwMode="auto">
          <a:xfrm>
            <a:off x="214282" y="3071810"/>
            <a:ext cx="3457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000" i="1" dirty="0"/>
              <a:t>Di fronte ad una Commissione</a:t>
            </a:r>
          </a:p>
        </p:txBody>
      </p:sp>
      <p:sp>
        <p:nvSpPr>
          <p:cNvPr id="8201" name="Freccia a destra 10"/>
          <p:cNvSpPr>
            <a:spLocks noChangeArrowheads="1"/>
          </p:cNvSpPr>
          <p:nvPr/>
        </p:nvSpPr>
        <p:spPr bwMode="auto">
          <a:xfrm>
            <a:off x="3500430" y="2786058"/>
            <a:ext cx="287338" cy="215900"/>
          </a:xfrm>
          <a:prstGeom prst="rightArrow">
            <a:avLst>
              <a:gd name="adj1" fmla="val 50000"/>
              <a:gd name="adj2" fmla="val 499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8202" name="Freccia a destra 11"/>
          <p:cNvSpPr>
            <a:spLocks noChangeArrowheads="1"/>
          </p:cNvSpPr>
          <p:nvPr/>
        </p:nvSpPr>
        <p:spPr bwMode="auto">
          <a:xfrm>
            <a:off x="3500430" y="3214686"/>
            <a:ext cx="287338" cy="215900"/>
          </a:xfrm>
          <a:prstGeom prst="rightArrow">
            <a:avLst>
              <a:gd name="adj1" fmla="val 50000"/>
              <a:gd name="adj2" fmla="val 499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64D4CD-081B-4F2F-9B52-78BB795FEA21}" type="slidenum">
              <a:rPr lang="it-IT">
                <a:latin typeface="Tw Cen MT" pitchFamily="34" charset="0"/>
              </a:rPr>
              <a:pPr/>
              <a:t>3</a:t>
            </a:fld>
            <a:endParaRPr lang="it-IT">
              <a:latin typeface="Tw Cen MT" pitchFamily="34" charset="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Procedura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7200900" cy="503238"/>
          </a:xfrm>
        </p:spPr>
        <p:txBody>
          <a:bodyPr anchor="t"/>
          <a:lstStyle/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rgbClr val="C00000"/>
                </a:solidFill>
                <a:latin typeface="Tw Cen MT" pitchFamily="34" charset="0"/>
              </a:rPr>
              <a:t>COSA?</a:t>
            </a:r>
          </a:p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000" smtClean="0">
                <a:latin typeface="Tw Cen MT" pitchFamily="34" charset="0"/>
              </a:rPr>
              <a:t>Questo </a:t>
            </a:r>
            <a:r>
              <a:rPr lang="it-IT" sz="2400" b="1" smtClean="0">
                <a:latin typeface="Tw Cen MT" pitchFamily="34" charset="0"/>
              </a:rPr>
              <a:t>IL TIMING</a:t>
            </a:r>
            <a:r>
              <a:rPr lang="it-IT" sz="2000" smtClean="0">
                <a:latin typeface="Tw Cen MT" pitchFamily="34" charset="0"/>
              </a:rPr>
              <a:t> essenziale della procedura:</a:t>
            </a: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</p:txBody>
      </p:sp>
      <p:sp>
        <p:nvSpPr>
          <p:cNvPr id="10245" name="Rettangolo arrotondato 5"/>
          <p:cNvSpPr>
            <a:spLocks noChangeArrowheads="1"/>
          </p:cNvSpPr>
          <p:nvPr/>
        </p:nvSpPr>
        <p:spPr bwMode="auto">
          <a:xfrm>
            <a:off x="611188" y="2060575"/>
            <a:ext cx="446087" cy="4537075"/>
          </a:xfrm>
          <a:prstGeom prst="roundRect">
            <a:avLst>
              <a:gd name="adj" fmla="val 16667"/>
            </a:avLst>
          </a:prstGeom>
          <a:solidFill>
            <a:srgbClr val="5D07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0246" name="Doppia parentesi quadra 8"/>
          <p:cNvSpPr>
            <a:spLocks noChangeArrowheads="1"/>
          </p:cNvSpPr>
          <p:nvPr/>
        </p:nvSpPr>
        <p:spPr bwMode="auto">
          <a:xfrm>
            <a:off x="755650" y="2203450"/>
            <a:ext cx="8064500" cy="433388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1. Sono in possesso dei </a:t>
            </a:r>
            <a:r>
              <a:rPr lang="it-IT" sz="2000" b="1">
                <a:latin typeface="Tw Cen MT" pitchFamily="34" charset="0"/>
              </a:rPr>
              <a:t>requisiti</a:t>
            </a:r>
            <a:r>
              <a:rPr lang="it-IT" sz="2000">
                <a:latin typeface="Tw Cen MT" pitchFamily="34" charset="0"/>
              </a:rPr>
              <a:t> </a:t>
            </a:r>
            <a:r>
              <a:rPr lang="it-IT" sz="2000">
                <a:latin typeface="Tw Cen MT" pitchFamily="34" charset="0"/>
                <a:sym typeface="Wingdings" pitchFamily="2" charset="2"/>
              </a:rPr>
              <a:t> voglio accedere alla procedura?</a:t>
            </a:r>
            <a:endParaRPr lang="it-IT" sz="2000">
              <a:latin typeface="Tw Cen MT" pitchFamily="34" charset="0"/>
            </a:endParaRPr>
          </a:p>
        </p:txBody>
      </p:sp>
      <p:sp>
        <p:nvSpPr>
          <p:cNvPr id="10247" name="Doppia parentesi quadra 9"/>
          <p:cNvSpPr>
            <a:spLocks noChangeArrowheads="1"/>
          </p:cNvSpPr>
          <p:nvPr/>
        </p:nvSpPr>
        <p:spPr bwMode="auto">
          <a:xfrm>
            <a:off x="755650" y="2995613"/>
            <a:ext cx="8064500" cy="433387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2. </a:t>
            </a:r>
            <a:r>
              <a:rPr lang="it-IT" sz="2000" b="1">
                <a:latin typeface="Tw Cen MT" pitchFamily="34" charset="0"/>
              </a:rPr>
              <a:t>Avvio</a:t>
            </a:r>
            <a:r>
              <a:rPr lang="it-IT" sz="2000">
                <a:latin typeface="Tw Cen MT" pitchFamily="34" charset="0"/>
              </a:rPr>
              <a:t> la procedura: do un ordine di preferenza alle Aree disciplinari </a:t>
            </a:r>
          </a:p>
        </p:txBody>
      </p:sp>
      <p:sp>
        <p:nvSpPr>
          <p:cNvPr id="10248" name="Doppia parentesi quadra 11"/>
          <p:cNvSpPr>
            <a:spLocks noChangeArrowheads="1"/>
          </p:cNvSpPr>
          <p:nvPr/>
        </p:nvSpPr>
        <p:spPr bwMode="auto">
          <a:xfrm>
            <a:off x="755650" y="3716338"/>
            <a:ext cx="5545138" cy="433387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3. Contatto il </a:t>
            </a:r>
            <a:r>
              <a:rPr lang="it-IT" sz="2000" b="1">
                <a:latin typeface="Tw Cen MT" pitchFamily="34" charset="0"/>
              </a:rPr>
              <a:t>docente</a:t>
            </a:r>
            <a:r>
              <a:rPr lang="it-IT" sz="2000">
                <a:latin typeface="Tw Cen MT" pitchFamily="34" charset="0"/>
              </a:rPr>
              <a:t> e concordiamo il tema</a:t>
            </a:r>
          </a:p>
        </p:txBody>
      </p:sp>
      <p:sp>
        <p:nvSpPr>
          <p:cNvPr id="10249" name="Doppia parentesi quadra 12"/>
          <p:cNvSpPr>
            <a:spLocks noChangeArrowheads="1"/>
          </p:cNvSpPr>
          <p:nvPr/>
        </p:nvSpPr>
        <p:spPr bwMode="auto">
          <a:xfrm>
            <a:off x="755650" y="4508500"/>
            <a:ext cx="8137525" cy="433388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4. Elaboro la mia Prova finale in comunicazione periodica con il Relatore</a:t>
            </a:r>
          </a:p>
        </p:txBody>
      </p:sp>
      <p:sp>
        <p:nvSpPr>
          <p:cNvPr id="10250" name="Doppia parentesi quadra 13"/>
          <p:cNvSpPr>
            <a:spLocks noChangeArrowheads="1"/>
          </p:cNvSpPr>
          <p:nvPr/>
        </p:nvSpPr>
        <p:spPr bwMode="auto">
          <a:xfrm>
            <a:off x="755650" y="5300663"/>
            <a:ext cx="5256213" cy="433387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5. Verifiche finali e </a:t>
            </a:r>
            <a:r>
              <a:rPr lang="it-IT" sz="2000" b="1">
                <a:latin typeface="Tw Cen MT" pitchFamily="34" charset="0"/>
              </a:rPr>
              <a:t>upload</a:t>
            </a:r>
            <a:r>
              <a:rPr lang="it-IT" sz="2000">
                <a:latin typeface="Tw Cen MT" pitchFamily="34" charset="0"/>
              </a:rPr>
              <a:t> dell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elaborato</a:t>
            </a:r>
          </a:p>
        </p:txBody>
      </p:sp>
      <p:sp>
        <p:nvSpPr>
          <p:cNvPr id="10251" name="Doppia parentesi quadra 14"/>
          <p:cNvSpPr>
            <a:spLocks noChangeArrowheads="1"/>
          </p:cNvSpPr>
          <p:nvPr/>
        </p:nvSpPr>
        <p:spPr bwMode="auto">
          <a:xfrm>
            <a:off x="755650" y="6019800"/>
            <a:ext cx="7272338" cy="433388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6. Discussione e valutazione dell</a:t>
            </a:r>
            <a:r>
              <a:rPr lang="it-IT" altLang="it-IT" sz="2000">
                <a:latin typeface="Tw Cen MT" pitchFamily="34" charset="0"/>
              </a:rPr>
              <a:t>’</a:t>
            </a:r>
            <a:r>
              <a:rPr lang="it-IT" sz="2000">
                <a:latin typeface="Tw Cen MT" pitchFamily="34" charset="0"/>
              </a:rPr>
              <a:t>elaborato </a:t>
            </a:r>
            <a:r>
              <a:rPr lang="it-IT" sz="2000">
                <a:latin typeface="Tw Cen MT" pitchFamily="34" charset="0"/>
                <a:sym typeface="Wingdings" pitchFamily="2" charset="2"/>
              </a:rPr>
              <a:t> sessione di laurea</a:t>
            </a:r>
            <a:endParaRPr lang="it-IT" sz="2000">
              <a:latin typeface="Tw Cen MT" pitchFamily="34" charset="0"/>
            </a:endParaRPr>
          </a:p>
        </p:txBody>
      </p:sp>
      <p:sp>
        <p:nvSpPr>
          <p:cNvPr id="10252" name="Connettore 6"/>
          <p:cNvSpPr>
            <a:spLocks noChangeArrowheads="1"/>
          </p:cNvSpPr>
          <p:nvPr/>
        </p:nvSpPr>
        <p:spPr bwMode="auto">
          <a:xfrm>
            <a:off x="755650" y="2203450"/>
            <a:ext cx="215900" cy="217488"/>
          </a:xfrm>
          <a:prstGeom prst="flowChartConnector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0253" name="Connettore 15"/>
          <p:cNvSpPr>
            <a:spLocks noChangeArrowheads="1"/>
          </p:cNvSpPr>
          <p:nvPr/>
        </p:nvSpPr>
        <p:spPr bwMode="auto">
          <a:xfrm>
            <a:off x="755650" y="2995613"/>
            <a:ext cx="215900" cy="217487"/>
          </a:xfrm>
          <a:prstGeom prst="flowChartConnector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0254" name="Connettore 16"/>
          <p:cNvSpPr>
            <a:spLocks noChangeArrowheads="1"/>
          </p:cNvSpPr>
          <p:nvPr/>
        </p:nvSpPr>
        <p:spPr bwMode="auto">
          <a:xfrm>
            <a:off x="755650" y="3716338"/>
            <a:ext cx="215900" cy="217487"/>
          </a:xfrm>
          <a:prstGeom prst="flowChartConnector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0255" name="Connettore 17"/>
          <p:cNvSpPr>
            <a:spLocks noChangeArrowheads="1"/>
          </p:cNvSpPr>
          <p:nvPr/>
        </p:nvSpPr>
        <p:spPr bwMode="auto">
          <a:xfrm>
            <a:off x="755650" y="4508500"/>
            <a:ext cx="215900" cy="215900"/>
          </a:xfrm>
          <a:prstGeom prst="flowChartConnector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0256" name="Connettore 18"/>
          <p:cNvSpPr>
            <a:spLocks noChangeArrowheads="1"/>
          </p:cNvSpPr>
          <p:nvPr/>
        </p:nvSpPr>
        <p:spPr bwMode="auto">
          <a:xfrm>
            <a:off x="755650" y="5300663"/>
            <a:ext cx="215900" cy="215900"/>
          </a:xfrm>
          <a:prstGeom prst="flowChartConnector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0257" name="Connettore 19"/>
          <p:cNvSpPr>
            <a:spLocks noChangeArrowheads="1"/>
          </p:cNvSpPr>
          <p:nvPr/>
        </p:nvSpPr>
        <p:spPr bwMode="auto">
          <a:xfrm>
            <a:off x="755650" y="6019800"/>
            <a:ext cx="215900" cy="217488"/>
          </a:xfrm>
          <a:prstGeom prst="flowChartConnector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ttangolo arrotondato 10"/>
          <p:cNvSpPr>
            <a:spLocks noChangeArrowheads="1"/>
          </p:cNvSpPr>
          <p:nvPr/>
        </p:nvSpPr>
        <p:spPr bwMode="auto">
          <a:xfrm>
            <a:off x="900113" y="4868863"/>
            <a:ext cx="6911975" cy="288925"/>
          </a:xfrm>
          <a:prstGeom prst="roundRect">
            <a:avLst>
              <a:gd name="adj" fmla="val 16667"/>
            </a:avLst>
          </a:prstGeom>
          <a:solidFill>
            <a:srgbClr val="FF0000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0EAD6E-0B4E-4D89-B1BC-5DD4FD79A112}" type="slidenum">
              <a:rPr lang="it-IT">
                <a:latin typeface="Tw Cen MT" pitchFamily="34" charset="0"/>
              </a:rPr>
              <a:pPr/>
              <a:t>4</a:t>
            </a:fld>
            <a:endParaRPr lang="it-IT">
              <a:latin typeface="Tw Cen MT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Procedura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4895850" cy="503238"/>
          </a:xfrm>
        </p:spPr>
        <p:txBody>
          <a:bodyPr anchor="t"/>
          <a:lstStyle/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rgbClr val="C00000"/>
                </a:solidFill>
                <a:latin typeface="Tw Cen MT" pitchFamily="34" charset="0"/>
              </a:rPr>
              <a:t>QUANDO &amp; COME?</a:t>
            </a: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</p:txBody>
      </p:sp>
      <p:sp>
        <p:nvSpPr>
          <p:cNvPr id="12294" name="Doppia parentesi quadra 8"/>
          <p:cNvSpPr>
            <a:spLocks noChangeArrowheads="1"/>
          </p:cNvSpPr>
          <p:nvPr/>
        </p:nvSpPr>
        <p:spPr bwMode="auto">
          <a:xfrm>
            <a:off x="827088" y="1844675"/>
            <a:ext cx="7777162" cy="360363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1. Sono in possesso dei </a:t>
            </a:r>
            <a:r>
              <a:rPr lang="it-IT" sz="2000" b="1">
                <a:latin typeface="Tw Cen MT" pitchFamily="34" charset="0"/>
              </a:rPr>
              <a:t>requisiti</a:t>
            </a:r>
            <a:r>
              <a:rPr lang="it-IT" sz="2000">
                <a:latin typeface="Tw Cen MT" pitchFamily="34" charset="0"/>
              </a:rPr>
              <a:t> </a:t>
            </a:r>
            <a:r>
              <a:rPr lang="it-IT" sz="2000">
                <a:latin typeface="Tw Cen MT" pitchFamily="34" charset="0"/>
                <a:sym typeface="Wingdings" pitchFamily="2" charset="2"/>
              </a:rPr>
              <a:t> voglio accedere alla procedura?</a:t>
            </a:r>
            <a:endParaRPr lang="it-IT" sz="2000">
              <a:latin typeface="Tw Cen MT" pitchFamily="34" charset="0"/>
            </a:endParaRPr>
          </a:p>
        </p:txBody>
      </p:sp>
      <p:sp>
        <p:nvSpPr>
          <p:cNvPr id="12295" name="Connettore 6"/>
          <p:cNvSpPr>
            <a:spLocks noChangeArrowheads="1"/>
          </p:cNvSpPr>
          <p:nvPr/>
        </p:nvSpPr>
        <p:spPr bwMode="auto">
          <a:xfrm>
            <a:off x="827088" y="1844675"/>
            <a:ext cx="215900" cy="215900"/>
          </a:xfrm>
          <a:prstGeom prst="flowChartConnector">
            <a:avLst/>
          </a:prstGeom>
          <a:solidFill>
            <a:srgbClr val="5D0707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2296" name="CasellaDiTesto 9"/>
          <p:cNvSpPr txBox="1">
            <a:spLocks noChangeArrowheads="1"/>
          </p:cNvSpPr>
          <p:nvPr/>
        </p:nvSpPr>
        <p:spPr bwMode="auto">
          <a:xfrm>
            <a:off x="611188" y="2349500"/>
            <a:ext cx="756126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Tw Cen MT" pitchFamily="34" charset="0"/>
              </a:rPr>
              <a:t> Requisito per avviare la procedura: conseguiti </a:t>
            </a:r>
            <a:r>
              <a:rPr lang="it-IT" sz="2400" b="1">
                <a:latin typeface="Tw Cen MT" pitchFamily="34" charset="0"/>
              </a:rPr>
              <a:t>140 cfu</a:t>
            </a:r>
          </a:p>
          <a:p>
            <a:pPr lvl="1">
              <a:buFont typeface="Wingdings" pitchFamily="2" charset="2"/>
              <a:buChar char="à"/>
            </a:pPr>
            <a:r>
              <a:rPr lang="it-IT" sz="2000">
                <a:latin typeface="Tw Cen MT" pitchFamily="34" charset="0"/>
                <a:sym typeface="Wingdings" pitchFamily="2" charset="2"/>
              </a:rPr>
              <a:t>Vi concorrono:</a:t>
            </a:r>
          </a:p>
          <a:p>
            <a:pPr lvl="2"/>
            <a:r>
              <a:rPr lang="it-IT" sz="2000">
                <a:latin typeface="Tw Cen MT" pitchFamily="34" charset="0"/>
                <a:sym typeface="Wingdings" pitchFamily="2" charset="2"/>
              </a:rPr>
              <a:t> crediti relativi a attività formative regolarmente </a:t>
            </a:r>
            <a:r>
              <a:rPr lang="it-IT" sz="2000" u="sng">
                <a:latin typeface="Tw Cen MT" pitchFamily="34" charset="0"/>
                <a:sym typeface="Wingdings" pitchFamily="2" charset="2"/>
              </a:rPr>
              <a:t>registrate</a:t>
            </a:r>
          </a:p>
          <a:p>
            <a:pPr lvl="2"/>
            <a:r>
              <a:rPr lang="it-IT" sz="2000">
                <a:latin typeface="Tw Cen MT" pitchFamily="34" charset="0"/>
                <a:sym typeface="Wingdings" pitchFamily="2" charset="2"/>
              </a:rPr>
              <a:t> crediti </a:t>
            </a:r>
            <a:r>
              <a:rPr lang="it-IT" sz="2000" u="sng">
                <a:latin typeface="Tw Cen MT" pitchFamily="34" charset="0"/>
                <a:sym typeface="Wingdings" pitchFamily="2" charset="2"/>
              </a:rPr>
              <a:t>conseguiti</a:t>
            </a:r>
            <a:r>
              <a:rPr lang="it-IT" sz="2000">
                <a:latin typeface="Tw Cen MT" pitchFamily="34" charset="0"/>
                <a:sym typeface="Wingdings" pitchFamily="2" charset="2"/>
              </a:rPr>
              <a:t> anche se non ancora registrati</a:t>
            </a:r>
          </a:p>
          <a:p>
            <a:r>
              <a:rPr lang="it-IT" sz="2400">
                <a:latin typeface="Tw Cen MT" pitchFamily="34" charset="0"/>
                <a:sym typeface="Wingdings" pitchFamily="2" charset="2"/>
              </a:rPr>
              <a:t> Tassativo: pena l</a:t>
            </a:r>
            <a:r>
              <a:rPr lang="it-IT" altLang="it-IT" sz="2400">
                <a:latin typeface="Tw Cen MT" pitchFamily="34" charset="0"/>
                <a:sym typeface="Wingdings" pitchFamily="2" charset="2"/>
              </a:rPr>
              <a:t>’</a:t>
            </a:r>
            <a:r>
              <a:rPr lang="it-IT" sz="2400">
                <a:latin typeface="Tw Cen MT" pitchFamily="34" charset="0"/>
                <a:sym typeface="Wingdings" pitchFamily="2" charset="2"/>
              </a:rPr>
              <a:t>azzeramento d</a:t>
            </a:r>
            <a:r>
              <a:rPr lang="it-IT" altLang="it-IT" sz="2400">
                <a:latin typeface="Tw Cen MT" pitchFamily="34" charset="0"/>
                <a:sym typeface="Wingdings" pitchFamily="2" charset="2"/>
              </a:rPr>
              <a:t>’</a:t>
            </a:r>
            <a:r>
              <a:rPr lang="it-IT" sz="2400">
                <a:latin typeface="Tw Cen MT" pitchFamily="34" charset="0"/>
                <a:sym typeface="Wingdings" pitchFamily="2" charset="2"/>
              </a:rPr>
              <a:t>ufficio della procedura</a:t>
            </a:r>
          </a:p>
          <a:p>
            <a:pPr>
              <a:buFont typeface="Wingdings" pitchFamily="2" charset="2"/>
              <a:buNone/>
            </a:pPr>
            <a:endParaRPr lang="it-IT" sz="2400">
              <a:latin typeface="Tw Cen MT" pitchFamily="34" charset="0"/>
              <a:sym typeface="Wingdings" pitchFamily="2" charset="2"/>
            </a:endParaRPr>
          </a:p>
          <a:p>
            <a:r>
              <a:rPr lang="it-IT" sz="2400" i="1">
                <a:solidFill>
                  <a:schemeClr val="bg1"/>
                </a:solidFill>
                <a:latin typeface="Tw Cen MT" pitchFamily="34" charset="0"/>
                <a:sym typeface="Wingdings" pitchFamily="2" charset="2"/>
              </a:rPr>
              <a:t> In che condizioni può avere senso avviare la procedura?</a:t>
            </a:r>
          </a:p>
          <a:p>
            <a:pPr>
              <a:buFont typeface="Wingdings" pitchFamily="2" charset="2"/>
              <a:buNone/>
            </a:pPr>
            <a:r>
              <a:rPr lang="it-IT" sz="2000" i="1">
                <a:latin typeface="Tw Cen MT" pitchFamily="34" charset="0"/>
                <a:sym typeface="Wingdings" pitchFamily="2" charset="2"/>
              </a:rPr>
              <a:t>(vincoli temporali, ostacoli prevedibili come stage o esami da sostenere…)</a:t>
            </a:r>
          </a:p>
          <a:p>
            <a:pPr lvl="1">
              <a:buFont typeface="Wingdings" pitchFamily="2" charset="2"/>
              <a:buNone/>
            </a:pPr>
            <a:r>
              <a:rPr lang="it-IT" sz="2400" i="1">
                <a:latin typeface="Tw Cen MT" pitchFamily="34" charset="0"/>
                <a:sym typeface="Wingdings" pitchFamily="2" charset="2"/>
              </a:rPr>
              <a:t> Considerazioni soggettive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72FB57-9C07-4FA8-B529-59D9E0FBE891}" type="slidenum">
              <a:rPr lang="it-IT">
                <a:latin typeface="Tw Cen MT" pitchFamily="34" charset="0"/>
              </a:rPr>
              <a:pPr/>
              <a:t>5</a:t>
            </a:fld>
            <a:endParaRPr lang="it-IT">
              <a:latin typeface="Tw Cen MT" pitchFamily="34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Procedura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4895850" cy="503238"/>
          </a:xfrm>
        </p:spPr>
        <p:txBody>
          <a:bodyPr anchor="t"/>
          <a:lstStyle/>
          <a:p>
            <a:pPr>
              <a:lnSpc>
                <a:spcPts val="19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rgbClr val="C00000"/>
                </a:solidFill>
                <a:latin typeface="Tw Cen MT" pitchFamily="34" charset="0"/>
              </a:rPr>
              <a:t>QUANDO &amp; COME?</a:t>
            </a: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solidFill>
                <a:srgbClr val="FF0000"/>
              </a:solidFill>
              <a:latin typeface="Tw Cen MT" pitchFamily="34" charset="0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endParaRPr lang="it-IT" sz="2000" smtClean="0">
              <a:latin typeface="Tw Cen MT" pitchFamily="34" charset="0"/>
            </a:endParaRPr>
          </a:p>
        </p:txBody>
      </p:sp>
      <p:sp>
        <p:nvSpPr>
          <p:cNvPr id="14341" name="Doppia parentesi quadra 9"/>
          <p:cNvSpPr>
            <a:spLocks noChangeArrowheads="1"/>
          </p:cNvSpPr>
          <p:nvPr/>
        </p:nvSpPr>
        <p:spPr bwMode="auto">
          <a:xfrm>
            <a:off x="755650" y="1844675"/>
            <a:ext cx="8137525" cy="288925"/>
          </a:xfrm>
          <a:prstGeom prst="bracketPair">
            <a:avLst>
              <a:gd name="adj" fmla="val 16667"/>
            </a:avLst>
          </a:prstGeom>
          <a:solidFill>
            <a:srgbClr val="FF9933">
              <a:alpha val="7215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2000">
                <a:latin typeface="Tw Cen MT" pitchFamily="34" charset="0"/>
              </a:rPr>
              <a:t>2. </a:t>
            </a:r>
            <a:r>
              <a:rPr lang="it-IT" sz="2000" b="1">
                <a:latin typeface="Tw Cen MT" pitchFamily="34" charset="0"/>
              </a:rPr>
              <a:t>Avvio</a:t>
            </a:r>
            <a:r>
              <a:rPr lang="it-IT" sz="2000">
                <a:latin typeface="Tw Cen MT" pitchFamily="34" charset="0"/>
              </a:rPr>
              <a:t> la procedura: do un ordine di preferenza alle Aree disciplinari </a:t>
            </a:r>
          </a:p>
        </p:txBody>
      </p:sp>
      <p:sp>
        <p:nvSpPr>
          <p:cNvPr id="14342" name="Connettore 15"/>
          <p:cNvSpPr>
            <a:spLocks noChangeArrowheads="1"/>
          </p:cNvSpPr>
          <p:nvPr/>
        </p:nvSpPr>
        <p:spPr bwMode="auto">
          <a:xfrm>
            <a:off x="755650" y="1844675"/>
            <a:ext cx="215900" cy="215900"/>
          </a:xfrm>
          <a:prstGeom prst="flowChartConnector">
            <a:avLst/>
          </a:prstGeom>
          <a:solidFill>
            <a:srgbClr val="5D0707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  <p:sp>
        <p:nvSpPr>
          <p:cNvPr id="14343" name="CasellaDiTesto 22"/>
          <p:cNvSpPr txBox="1">
            <a:spLocks noChangeArrowheads="1"/>
          </p:cNvSpPr>
          <p:nvPr/>
        </p:nvSpPr>
        <p:spPr bwMode="auto">
          <a:xfrm>
            <a:off x="395288" y="2349500"/>
            <a:ext cx="82089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dirty="0">
                <a:latin typeface="Tw Cen MT" pitchFamily="34" charset="0"/>
              </a:rPr>
              <a:t> Indicare il proprio ordine di preferenza rispetto alle sei </a:t>
            </a:r>
            <a:r>
              <a:rPr lang="it-IT" sz="2400" b="1" dirty="0">
                <a:latin typeface="Tw Cen MT" pitchFamily="34" charset="0"/>
              </a:rPr>
              <a:t>Aree disciplinari </a:t>
            </a:r>
            <a:r>
              <a:rPr lang="it-IT" sz="2400" dirty="0">
                <a:latin typeface="Tw Cen MT" pitchFamily="34" charset="0"/>
              </a:rPr>
              <a:t>cui sono ricondotti tutti gli insegnamenti erogati:</a:t>
            </a:r>
          </a:p>
        </p:txBody>
      </p:sp>
      <p:sp>
        <p:nvSpPr>
          <p:cNvPr id="14344" name="Rettangolo 26"/>
          <p:cNvSpPr>
            <a:spLocks noChangeArrowheads="1"/>
          </p:cNvSpPr>
          <p:nvPr/>
        </p:nvSpPr>
        <p:spPr bwMode="auto">
          <a:xfrm>
            <a:off x="395288" y="4221163"/>
            <a:ext cx="532923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it-IT" sz="2400">
                <a:latin typeface="Tw Cen MT" pitchFamily="34" charset="0"/>
              </a:rPr>
              <a:t> Management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it-IT" sz="2400">
                <a:latin typeface="Tw Cen MT" pitchFamily="34" charset="0"/>
              </a:rPr>
              <a:t> Amministrazione e Controllo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it-IT" sz="2400">
                <a:latin typeface="Tw Cen MT" pitchFamily="34" charset="0"/>
              </a:rPr>
              <a:t> Diritto</a:t>
            </a:r>
          </a:p>
        </p:txBody>
      </p:sp>
      <p:sp>
        <p:nvSpPr>
          <p:cNvPr id="14345" name="Rettangolo 27"/>
          <p:cNvSpPr>
            <a:spLocks noChangeArrowheads="1"/>
          </p:cNvSpPr>
          <p:nvPr/>
        </p:nvSpPr>
        <p:spPr bwMode="auto">
          <a:xfrm>
            <a:off x="395288" y="3357563"/>
            <a:ext cx="77771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it-IT" sz="2400" dirty="0">
                <a:latin typeface="Tw Cen MT" pitchFamily="34" charset="0"/>
              </a:rPr>
              <a:t> Metodi quantitativi per l</a:t>
            </a:r>
            <a:r>
              <a:rPr lang="it-IT" altLang="it-IT" sz="2400" dirty="0">
                <a:latin typeface="Tw Cen MT" pitchFamily="34" charset="0"/>
              </a:rPr>
              <a:t>’</a:t>
            </a:r>
            <a:r>
              <a:rPr lang="it-IT" sz="2400" dirty="0">
                <a:latin typeface="Tw Cen MT" pitchFamily="34" charset="0"/>
              </a:rPr>
              <a:t>Economia e il Management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it-IT" sz="2400" dirty="0">
                <a:latin typeface="Tw Cen MT" pitchFamily="34" charset="0"/>
              </a:rPr>
              <a:t> Economia Politica 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it-IT" sz="2400" dirty="0">
                <a:latin typeface="Tw Cen MT" pitchFamily="34" charset="0"/>
              </a:rPr>
              <a:t> Politica Economica ed Economia Pubblica</a:t>
            </a:r>
          </a:p>
        </p:txBody>
      </p:sp>
      <p:sp>
        <p:nvSpPr>
          <p:cNvPr id="14346" name="Rettangolo 28"/>
          <p:cNvSpPr>
            <a:spLocks noChangeArrowheads="1"/>
          </p:cNvSpPr>
          <p:nvPr/>
        </p:nvSpPr>
        <p:spPr bwMode="auto">
          <a:xfrm>
            <a:off x="395288" y="5229225"/>
            <a:ext cx="8137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>
                <a:latin typeface="Tw Cen MT" pitchFamily="34" charset="0"/>
              </a:rPr>
              <a:t> Algoritmo che tiene conto di diversi parametri </a:t>
            </a:r>
            <a:r>
              <a:rPr lang="it-IT" sz="2400">
                <a:latin typeface="Tw Cen MT" pitchFamily="34" charset="0"/>
                <a:sym typeface="Wingdings" pitchFamily="2" charset="2"/>
              </a:rPr>
              <a:t> </a:t>
            </a:r>
            <a:r>
              <a:rPr lang="it-IT" sz="2400" b="1">
                <a:latin typeface="Tw Cen MT" pitchFamily="34" charset="0"/>
                <a:sym typeface="Wingdings" pitchFamily="2" charset="2"/>
              </a:rPr>
              <a:t>assegnazione</a:t>
            </a:r>
            <a:r>
              <a:rPr lang="it-IT" sz="2400">
                <a:latin typeface="Tw Cen MT" pitchFamily="34" charset="0"/>
                <a:sym typeface="Wingdings" pitchFamily="2" charset="2"/>
              </a:rPr>
              <a:t> del Relatore</a:t>
            </a:r>
            <a:endParaRPr lang="it-IT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928688"/>
          </a:xfrm>
        </p:spPr>
        <p:txBody>
          <a:bodyPr/>
          <a:lstStyle/>
          <a:p>
            <a:r>
              <a:rPr lang="it-IT" smtClean="0">
                <a:latin typeface="Tw Cen MT" pitchFamily="34" charset="0"/>
              </a:rPr>
              <a:t>Screenshots (0)</a:t>
            </a:r>
            <a:endParaRPr lang="it-IT" smtClean="0"/>
          </a:p>
        </p:txBody>
      </p:sp>
      <p:sp>
        <p:nvSpPr>
          <p:cNvPr id="1638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83D0C1-CF98-45A7-BDC6-E6F367D4A7E2}" type="slidenum">
              <a:rPr lang="it-IT"/>
              <a:pPr/>
              <a:t>6</a:t>
            </a:fld>
            <a:endParaRPr lang="it-IT"/>
          </a:p>
        </p:txBody>
      </p:sp>
      <p:pic>
        <p:nvPicPr>
          <p:cNvPr id="16387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125538"/>
            <a:ext cx="5981700" cy="5611812"/>
          </a:xfrm>
        </p:spPr>
      </p:pic>
      <p:sp>
        <p:nvSpPr>
          <p:cNvPr id="16388" name="Rettangolo 10"/>
          <p:cNvSpPr>
            <a:spLocks noChangeArrowheads="1"/>
          </p:cNvSpPr>
          <p:nvPr/>
        </p:nvSpPr>
        <p:spPr bwMode="auto">
          <a:xfrm>
            <a:off x="755650" y="6308725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lnSpc>
                <a:spcPts val="1900"/>
              </a:lnSpc>
              <a:buFont typeface="Wingdings" pitchFamily="2" charset="2"/>
              <a:buNone/>
            </a:pPr>
            <a:r>
              <a:rPr lang="it-IT" sz="2000">
                <a:latin typeface="Tw Cen MT" pitchFamily="34" charset="0"/>
              </a:rPr>
              <a:t> </a:t>
            </a:r>
            <a:r>
              <a:rPr lang="it-IT" sz="2400" b="1">
                <a:solidFill>
                  <a:srgbClr val="FF0000"/>
                </a:solidFill>
              </a:rPr>
              <a:t>www.economia.unipd.it/applicazioni-on-line</a:t>
            </a:r>
            <a:r>
              <a:rPr lang="it-IT" sz="2000" b="1">
                <a:solidFill>
                  <a:srgbClr val="FF0000"/>
                </a:solidFill>
              </a:rPr>
              <a:t> </a:t>
            </a:r>
            <a:endParaRPr lang="it-IT" sz="2000" b="1">
              <a:solidFill>
                <a:srgbClr val="FF00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529E3F-04EA-442F-8FBA-87F19E8962C0}" type="slidenum">
              <a:rPr lang="it-IT">
                <a:latin typeface="Tw Cen MT" pitchFamily="34" charset="0"/>
              </a:rPr>
              <a:pPr/>
              <a:t>7</a:t>
            </a:fld>
            <a:endParaRPr lang="it-IT">
              <a:latin typeface="Tw Cen MT" pitchFamily="34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22225"/>
            <a:ext cx="6994525" cy="993775"/>
          </a:xfrm>
        </p:spPr>
        <p:txBody>
          <a:bodyPr/>
          <a:lstStyle/>
          <a:p>
            <a:r>
              <a:rPr lang="it-IT" smtClean="0">
                <a:latin typeface="Tw Cen MT" pitchFamily="34" charset="0"/>
              </a:rPr>
              <a:t>Screenshots (1)</a:t>
            </a:r>
          </a:p>
        </p:txBody>
      </p:sp>
      <p:pic>
        <p:nvPicPr>
          <p:cNvPr id="17412" name="Immagine 11" descr="pa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ttangolo arrotondato 12"/>
          <p:cNvSpPr>
            <a:spLocks noChangeArrowheads="1"/>
          </p:cNvSpPr>
          <p:nvPr/>
        </p:nvSpPr>
        <p:spPr bwMode="auto">
          <a:xfrm>
            <a:off x="0" y="5589588"/>
            <a:ext cx="2124075" cy="2159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9EBCB6-6C7C-433F-857A-C7AAF8980481}" type="slidenum">
              <a:rPr lang="it-IT">
                <a:latin typeface="Tw Cen MT" pitchFamily="34" charset="0"/>
              </a:rPr>
              <a:pPr/>
              <a:t>8</a:t>
            </a:fld>
            <a:endParaRPr lang="it-IT">
              <a:latin typeface="Tw Cen MT" pitchFamily="34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Screenshots (2)</a:t>
            </a:r>
          </a:p>
        </p:txBody>
      </p:sp>
      <p:pic>
        <p:nvPicPr>
          <p:cNvPr id="19460" name="Immagine 5" descr="pa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91440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ttangolo arrotondato 6"/>
          <p:cNvSpPr>
            <a:spLocks noChangeArrowheads="1"/>
          </p:cNvSpPr>
          <p:nvPr/>
        </p:nvSpPr>
        <p:spPr bwMode="auto">
          <a:xfrm>
            <a:off x="0" y="2997200"/>
            <a:ext cx="3419475" cy="360363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>
                <a:latin typeface="Tw Cen MT" pitchFamily="34" charset="0"/>
                <a:ea typeface="MS PGothic" pitchFamily="34" charset="-128"/>
              </a:rPr>
              <a:t>Linee Guida prova finale TEM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AA369F-18A8-4E04-B1C0-A915E7E5F31A}" type="slidenum">
              <a:rPr lang="it-IT">
                <a:latin typeface="Tw Cen MT" pitchFamily="34" charset="0"/>
              </a:rPr>
              <a:pPr/>
              <a:t>9</a:t>
            </a:fld>
            <a:endParaRPr lang="it-IT">
              <a:latin typeface="Tw Cen MT" pitchFamily="34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Tw Cen MT" pitchFamily="34" charset="0"/>
              </a:rPr>
              <a:t>Screenshots (3)</a:t>
            </a:r>
          </a:p>
        </p:txBody>
      </p:sp>
      <p:pic>
        <p:nvPicPr>
          <p:cNvPr id="21508" name="Immagine 7" descr="pag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Struttura predefini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</TotalTime>
  <Words>910</Words>
  <Application>Microsoft Office PowerPoint</Application>
  <PresentationFormat>Presentazione su schermo (4:3)</PresentationFormat>
  <Paragraphs>190</Paragraphs>
  <Slides>17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Calibri</vt:lpstr>
      <vt:lpstr>MS PGothic</vt:lpstr>
      <vt:lpstr>Wingdings</vt:lpstr>
      <vt:lpstr>Arial</vt:lpstr>
      <vt:lpstr>MS PGothic</vt:lpstr>
      <vt:lpstr>Tw Cen MT</vt:lpstr>
      <vt:lpstr>Courier New</vt:lpstr>
      <vt:lpstr>Times New Roman</vt:lpstr>
      <vt:lpstr>8_Struttura predefinita</vt:lpstr>
      <vt:lpstr>Diapositiva 1</vt:lpstr>
      <vt:lpstr>Obiettivo di questo incontro</vt:lpstr>
      <vt:lpstr>Procedura</vt:lpstr>
      <vt:lpstr>Procedura</vt:lpstr>
      <vt:lpstr>Procedura</vt:lpstr>
      <vt:lpstr>Screenshots (0)</vt:lpstr>
      <vt:lpstr>Screenshots (1)</vt:lpstr>
      <vt:lpstr>Screenshots (2)</vt:lpstr>
      <vt:lpstr>Screenshots (3)</vt:lpstr>
      <vt:lpstr>Screenshots (4)</vt:lpstr>
      <vt:lpstr>Screenshots (5)</vt:lpstr>
      <vt:lpstr>Screenshots (6)</vt:lpstr>
      <vt:lpstr>Procedura</vt:lpstr>
      <vt:lpstr>Procedura</vt:lpstr>
      <vt:lpstr>Procedura</vt:lpstr>
      <vt:lpstr>Procedura</vt:lpstr>
      <vt:lpstr>Voto di laurea</vt:lpstr>
    </vt:vector>
  </TitlesOfParts>
  <Company>Università degli Studi di Padova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utentecia1</dc:creator>
  <cp:lastModifiedBy>eruzza</cp:lastModifiedBy>
  <cp:revision>414</cp:revision>
  <dcterms:created xsi:type="dcterms:W3CDTF">2007-03-01T10:31:45Z</dcterms:created>
  <dcterms:modified xsi:type="dcterms:W3CDTF">2016-01-25T09:42:28Z</dcterms:modified>
</cp:coreProperties>
</file>